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48"/>
  </p:notesMasterIdLst>
  <p:sldIdLst>
    <p:sldId id="256" r:id="rId2"/>
    <p:sldId id="350" r:id="rId3"/>
    <p:sldId id="351" r:id="rId4"/>
    <p:sldId id="352" r:id="rId5"/>
    <p:sldId id="353" r:id="rId6"/>
    <p:sldId id="354" r:id="rId7"/>
    <p:sldId id="355" r:id="rId8"/>
    <p:sldId id="356" r:id="rId9"/>
    <p:sldId id="266" r:id="rId10"/>
    <p:sldId id="346" r:id="rId11"/>
    <p:sldId id="345" r:id="rId12"/>
    <p:sldId id="269" r:id="rId13"/>
    <p:sldId id="267" r:id="rId14"/>
    <p:sldId id="270" r:id="rId15"/>
    <p:sldId id="357" r:id="rId16"/>
    <p:sldId id="326" r:id="rId17"/>
    <p:sldId id="279" r:id="rId18"/>
    <p:sldId id="281" r:id="rId19"/>
    <p:sldId id="282" r:id="rId20"/>
    <p:sldId id="283" r:id="rId21"/>
    <p:sldId id="309" r:id="rId22"/>
    <p:sldId id="327" r:id="rId23"/>
    <p:sldId id="328" r:id="rId24"/>
    <p:sldId id="311" r:id="rId25"/>
    <p:sldId id="284" r:id="rId26"/>
    <p:sldId id="285" r:id="rId27"/>
    <p:sldId id="341" r:id="rId28"/>
    <p:sldId id="342" r:id="rId29"/>
    <p:sldId id="305" r:id="rId30"/>
    <p:sldId id="306" r:id="rId31"/>
    <p:sldId id="286" r:id="rId32"/>
    <p:sldId id="329" r:id="rId33"/>
    <p:sldId id="287" r:id="rId34"/>
    <p:sldId id="330" r:id="rId35"/>
    <p:sldId id="307" r:id="rId36"/>
    <p:sldId id="312" r:id="rId37"/>
    <p:sldId id="313" r:id="rId38"/>
    <p:sldId id="348" r:id="rId39"/>
    <p:sldId id="343" r:id="rId40"/>
    <p:sldId id="290" r:id="rId41"/>
    <p:sldId id="296" r:id="rId42"/>
    <p:sldId id="297" r:id="rId43"/>
    <p:sldId id="289" r:id="rId44"/>
    <p:sldId id="291" r:id="rId45"/>
    <p:sldId id="293" r:id="rId46"/>
    <p:sldId id="344" r:id="rId4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6699FF"/>
    <a:srgbClr val="FFCC00"/>
    <a:srgbClr val="FFFF00"/>
    <a:srgbClr val="FF00FF"/>
    <a:srgbClr val="00FFFF"/>
    <a:srgbClr val="00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62" autoAdjust="0"/>
    <p:restoredTop sz="82082" autoAdjust="0"/>
  </p:normalViewPr>
  <p:slideViewPr>
    <p:cSldViewPr>
      <p:cViewPr>
        <p:scale>
          <a:sx n="60" d="100"/>
          <a:sy n="60" d="100"/>
        </p:scale>
        <p:origin x="-2898" y="-8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Relationship Id="rId4" Type="http://schemas.openxmlformats.org/officeDocument/2006/relationships/image" Target="../media/image47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Klepnutím lze upravit styly předlohy textu.</a:t>
            </a:r>
          </a:p>
          <a:p>
            <a:pPr lvl="1"/>
            <a:r>
              <a:rPr lang="en-US" noProof="0" smtClean="0"/>
              <a:t>Druhá úroveň</a:t>
            </a:r>
          </a:p>
          <a:p>
            <a:pPr lvl="2"/>
            <a:r>
              <a:rPr lang="en-US" noProof="0" smtClean="0"/>
              <a:t>Třetí úroveň</a:t>
            </a:r>
          </a:p>
          <a:p>
            <a:pPr lvl="3"/>
            <a:r>
              <a:rPr lang="en-US" noProof="0" smtClean="0"/>
              <a:t>Čtvrtá úroveň</a:t>
            </a:r>
          </a:p>
          <a:p>
            <a:pPr lvl="4"/>
            <a:r>
              <a:rPr lang="en-US" noProof="0" smtClean="0"/>
              <a:t>Pátá úroveň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193184A-B19B-4B8E-9E7D-76FD5B3FD1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2016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1229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1433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altLang="en-US"/>
              <a:t>Klepnutím lze upravit styl předlohy nadpisů.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200"/>
            </a:lvl1pPr>
          </a:lstStyle>
          <a:p>
            <a:r>
              <a:rPr lang="en-US" altLang="en-US"/>
              <a:t>Klepnutím lze upravit styl předlohy podnadpisů.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79512" y="6243638"/>
            <a:ext cx="5840288" cy="457200"/>
          </a:xfrm>
        </p:spPr>
        <p:txBody>
          <a:bodyPr/>
          <a:lstStyle>
            <a:lvl1pPr>
              <a:defRPr/>
            </a:lvl1pPr>
          </a:lstStyle>
          <a:p>
            <a:pPr algn="l">
              <a:defRPr/>
            </a:pPr>
            <a:r>
              <a:rPr lang="en-US" altLang="en-US" smtClean="0"/>
              <a:t>PG III (NPGR010) - J. Křivánek 2013</a:t>
            </a:r>
            <a:endParaRPr lang="en-US" altLang="en-US" dirty="0" smtClean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736DA-9EC8-4C5D-A819-DF8025DE51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2013</a:t>
            </a: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739E66-8862-4318-8FCC-B36EF010FB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2013</a:t>
            </a: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0C687D-0553-4E8F-B50D-778393E693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2013</a:t>
            </a: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F8B706-0ACD-40B3-AB95-4E5D869EDC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2013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B0EFF5-42FE-4857-86A7-726EDF73FA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2013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FD136D-F7F6-4687-8AF5-8DD3B44F69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2013</a:t>
            </a: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B31B0E-0D36-48F6-8B83-9FB9BC865C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2013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5D4DDC-3877-46A6-ADFA-63D64A8661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2013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F24B9-7C0C-4B4F-82A6-2E812FE33B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2013</a:t>
            </a: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494967-73EE-4A75-A827-47B02327E0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2013</a:t>
            </a: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ADD9CE-F701-461C-B89C-FFB4301998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2013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704892-885C-4952-AB7F-4033DB8147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2013</a:t>
            </a: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174B3E-777B-4A0F-8CA0-7C90F9FFFC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2013</a:t>
            </a: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484AC6-BBE4-40F9-8123-1EEF9B763C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2013</a:t>
            </a: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6B09E-6C07-4E8D-8FFB-2A03C4B2BC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2013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D81A3E-06ED-4858-9E95-C47F753CD7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2013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CF1E95-6F33-49A8-81B6-573098CE38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Klepnutím lze upravit styl předlohy nadpisů.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Klepnutím lze upravit styly předlohy textu.</a:t>
            </a:r>
          </a:p>
          <a:p>
            <a:pPr lvl="1"/>
            <a:r>
              <a:rPr lang="en-US" altLang="en-US" smtClean="0"/>
              <a:t>Druhá úroveň</a:t>
            </a:r>
          </a:p>
          <a:p>
            <a:pPr lvl="2"/>
            <a:r>
              <a:rPr lang="en-US" altLang="en-US" smtClean="0"/>
              <a:t>Třetí úroveň</a:t>
            </a:r>
          </a:p>
          <a:p>
            <a:pPr lvl="3"/>
            <a:r>
              <a:rPr lang="en-US" altLang="en-US" smtClean="0"/>
              <a:t>Čtvrtá úroveň</a:t>
            </a:r>
          </a:p>
          <a:p>
            <a:pPr lvl="4"/>
            <a:r>
              <a:rPr lang="en-US" altLang="en-US" smtClean="0"/>
              <a:t>Pátá úroveň</a:t>
            </a:r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r>
              <a:rPr lang="en-US" altLang="en-US" smtClean="0"/>
              <a:t>PG III (NPGR010) - J. Křivánek 2013</a:t>
            </a:r>
            <a:endParaRPr lang="en-US" altLang="en-US"/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fld id="{7DD9C3A3-A5F7-4232-B253-D7CE550980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9399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9400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9401" name="Rectangle 9"/>
          <p:cNvSpPr>
            <a:spLocks noChangeArrowheads="1"/>
          </p:cNvSpPr>
          <p:nvPr userDrawn="1"/>
        </p:nvSpPr>
        <p:spPr bwMode="auto">
          <a:xfrm>
            <a:off x="395288" y="6092825"/>
            <a:ext cx="8353425" cy="144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hyperlink" Target="mailto:Jaroslav.Krivanek@mff.cuni.cz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0.gif"/><Relationship Id="rId5" Type="http://schemas.openxmlformats.org/officeDocument/2006/relationships/image" Target="../media/image19.png"/><Relationship Id="rId4" Type="http://schemas.openxmlformats.org/officeDocument/2006/relationships/image" Target="../media/image18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1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3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7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8.w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32.png"/><Relationship Id="rId4" Type="http://schemas.openxmlformats.org/officeDocument/2006/relationships/image" Target="../media/image31.w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33.wmf"/><Relationship Id="rId4" Type="http://schemas.openxmlformats.org/officeDocument/2006/relationships/oleObject" Target="../embeddings/oleObject16.bin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1.wmf"/><Relationship Id="rId4" Type="http://schemas.openxmlformats.org/officeDocument/2006/relationships/image" Target="../media/image8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3.w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38.wmf"/><Relationship Id="rId4" Type="http://schemas.openxmlformats.org/officeDocument/2006/relationships/oleObject" Target="../embeddings/oleObject18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38.wmf"/><Relationship Id="rId4" Type="http://schemas.openxmlformats.org/officeDocument/2006/relationships/oleObject" Target="../embeddings/oleObject19.bin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45.wmf"/><Relationship Id="rId5" Type="http://schemas.openxmlformats.org/officeDocument/2006/relationships/oleObject" Target="../embeddings/oleObject21.bin"/><Relationship Id="rId10" Type="http://schemas.openxmlformats.org/officeDocument/2006/relationships/image" Target="../media/image47.wmf"/><Relationship Id="rId4" Type="http://schemas.openxmlformats.org/officeDocument/2006/relationships/image" Target="../media/image44.wmf"/><Relationship Id="rId9" Type="http://schemas.openxmlformats.org/officeDocument/2006/relationships/oleObject" Target="../embeddings/oleObject23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48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49.wmf"/><Relationship Id="rId4" Type="http://schemas.openxmlformats.org/officeDocument/2006/relationships/oleObject" Target="../embeddings/oleObject25.bin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27.bin"/><Relationship Id="rId5" Type="http://schemas.openxmlformats.org/officeDocument/2006/relationships/image" Target="../media/image49.wmf"/><Relationship Id="rId4" Type="http://schemas.openxmlformats.org/officeDocument/2006/relationships/oleObject" Target="../embeddings/oleObject26.bin"/><Relationship Id="rId9" Type="http://schemas.openxmlformats.org/officeDocument/2006/relationships/image" Target="../media/image51.w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52.wm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8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7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Po</a:t>
            </a:r>
            <a:r>
              <a:rPr lang="cs-CZ" b="1" dirty="0" smtClean="0"/>
              <a:t>čítačová grafika III – </a:t>
            </a:r>
            <a:br>
              <a:rPr lang="cs-CZ" b="1" dirty="0" smtClean="0"/>
            </a:br>
            <a:r>
              <a:rPr lang="cs-CZ" b="1" dirty="0" smtClean="0"/>
              <a:t>			</a:t>
            </a:r>
            <a:r>
              <a:rPr lang="cs-CZ" b="1" dirty="0" smtClean="0"/>
              <a:t>Radiometrie</a:t>
            </a:r>
            <a:endParaRPr lang="en-US" b="1" dirty="0" smtClean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7200" y="4292600"/>
            <a:ext cx="8229600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cs-CZ" sz="2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cs-CZ" sz="2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en-US" sz="2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43747" y="5805264"/>
            <a:ext cx="9064757" cy="980728"/>
            <a:chOff x="0" y="5181600"/>
            <a:chExt cx="15494768" cy="1676400"/>
          </a:xfrm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236296" y="5181600"/>
              <a:ext cx="1450975" cy="167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748464" y="5201096"/>
              <a:ext cx="2209800" cy="165690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052720" y="5213350"/>
              <a:ext cx="2133600" cy="1644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3284968" y="5202238"/>
              <a:ext cx="2209800" cy="1655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9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267744" y="5194766"/>
              <a:ext cx="2212502" cy="1663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10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572000" y="5196309"/>
              <a:ext cx="2517995" cy="166169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12" name="Picture 11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0" y="5191680"/>
              <a:ext cx="2221760" cy="1666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2130896"/>
          </a:xfrm>
        </p:spPr>
        <p:txBody>
          <a:bodyPr/>
          <a:lstStyle/>
          <a:p>
            <a:pPr eaLnBrk="1" hangingPunct="1"/>
            <a:r>
              <a:rPr lang="cs-CZ" sz="2000" dirty="0" smtClean="0"/>
              <a:t>Jaroslav Křivánek, MFF UK</a:t>
            </a:r>
          </a:p>
          <a:p>
            <a:pPr eaLnBrk="1" hangingPunct="1"/>
            <a:r>
              <a:rPr lang="en-US" sz="2000" dirty="0" smtClean="0">
                <a:hlinkClick r:id="rId9"/>
              </a:rPr>
              <a:t>Jaroslav.Krivanek@mff.cuni.cz</a:t>
            </a:r>
            <a:endParaRPr lang="cs-CZ" sz="2000" dirty="0" smtClean="0"/>
          </a:p>
          <a:p>
            <a:pPr eaLnBrk="1" hangingPunct="1"/>
            <a:endParaRPr lang="cs-CZ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Vztah mezi foto- a radiometrickými veličinami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30725"/>
          </a:xfrm>
        </p:spPr>
        <p:txBody>
          <a:bodyPr/>
          <a:lstStyle/>
          <a:p>
            <a:r>
              <a:rPr lang="cs-CZ" b="1" dirty="0" smtClean="0"/>
              <a:t>Spektrální světelná účinnost</a:t>
            </a:r>
            <a:r>
              <a:rPr lang="cs-CZ" dirty="0" smtClean="0"/>
              <a:t> K(</a:t>
            </a:r>
            <a:r>
              <a:rPr lang="cs-CZ" dirty="0" smtClean="0">
                <a:latin typeface="Symbol" pitchFamily="18" charset="2"/>
              </a:rPr>
              <a:t>l</a:t>
            </a:r>
            <a:r>
              <a:rPr lang="cs-CZ" dirty="0" smtClean="0"/>
              <a:t>)</a:t>
            </a:r>
          </a:p>
          <a:p>
            <a:pPr lvl="1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rot="16200000">
            <a:off x="6019673" y="3746031"/>
            <a:ext cx="57961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 smtClean="0">
                <a:latin typeface="+mn-lt"/>
              </a:rPr>
              <a:t>Zdroj:  </a:t>
            </a:r>
            <a:r>
              <a:rPr lang="en-US" sz="1600" dirty="0" smtClean="0">
                <a:latin typeface="+mn-lt"/>
              </a:rPr>
              <a:t>M. </a:t>
            </a:r>
            <a:r>
              <a:rPr lang="en-US" sz="1600" dirty="0" err="1" smtClean="0">
                <a:latin typeface="+mn-lt"/>
              </a:rPr>
              <a:t>Proch</a:t>
            </a:r>
            <a:r>
              <a:rPr lang="cs-CZ" sz="1600" dirty="0" err="1" smtClean="0">
                <a:latin typeface="+mn-lt"/>
              </a:rPr>
              <a:t>ázka</a:t>
            </a:r>
            <a:r>
              <a:rPr lang="cs-CZ" sz="1600" dirty="0" smtClean="0">
                <a:latin typeface="+mn-lt"/>
              </a:rPr>
              <a:t>: </a:t>
            </a:r>
            <a:r>
              <a:rPr lang="en-US" sz="1600" dirty="0" err="1" smtClean="0">
                <a:latin typeface="+mn-lt"/>
              </a:rPr>
              <a:t>Optika</a:t>
            </a:r>
            <a:r>
              <a:rPr lang="en-US" sz="1600" dirty="0" smtClean="0">
                <a:latin typeface="+mn-lt"/>
              </a:rPr>
              <a:t> pro </a:t>
            </a:r>
            <a:r>
              <a:rPr lang="en-US" sz="1600" dirty="0" err="1" smtClean="0">
                <a:latin typeface="+mn-lt"/>
              </a:rPr>
              <a:t>po</a:t>
            </a:r>
            <a:r>
              <a:rPr lang="cs-CZ" sz="1600" dirty="0" smtClean="0">
                <a:latin typeface="+mn-lt"/>
              </a:rPr>
              <a:t>čí</a:t>
            </a:r>
            <a:r>
              <a:rPr lang="en-US" sz="1600" dirty="0" err="1" smtClean="0">
                <a:latin typeface="+mn-lt"/>
              </a:rPr>
              <a:t>ta</a:t>
            </a:r>
            <a:r>
              <a:rPr lang="cs-CZ" sz="1600" dirty="0" smtClean="0">
                <a:latin typeface="+mn-lt"/>
              </a:rPr>
              <a:t>č</a:t>
            </a:r>
            <a:r>
              <a:rPr lang="en-US" sz="1600" dirty="0" err="1" smtClean="0">
                <a:latin typeface="+mn-lt"/>
              </a:rPr>
              <a:t>ovou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grafiku</a:t>
            </a:r>
            <a:endParaRPr lang="cs-CZ" sz="1600" dirty="0" smtClean="0">
              <a:latin typeface="+mn-lt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2013</a:t>
            </a:r>
            <a:endParaRPr lang="en-US" altLang="en-US"/>
          </a:p>
        </p:txBody>
      </p:sp>
      <p:graphicFrame>
        <p:nvGraphicFramePr>
          <p:cNvPr id="175106" name="Object 4"/>
          <p:cNvGraphicFramePr>
            <a:graphicFrameLocks noChangeAspect="1"/>
          </p:cNvGraphicFramePr>
          <p:nvPr/>
        </p:nvGraphicFramePr>
        <p:xfrm>
          <a:off x="3757613" y="2181225"/>
          <a:ext cx="1654175" cy="814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27" name="Equation" r:id="rId3" imgW="876240" imgH="431640" progId="Equation.3">
                  <p:embed/>
                </p:oleObj>
              </mc:Choice>
              <mc:Fallback>
                <p:oleObj name="Equation" r:id="rId3" imgW="876240" imgH="4316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7613" y="2181225"/>
                        <a:ext cx="1654175" cy="814388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5107" name="Picture 3"/>
          <p:cNvPicPr>
            <a:picLocks noChangeAspect="1" noChangeArrowheads="1"/>
          </p:cNvPicPr>
          <p:nvPr/>
        </p:nvPicPr>
        <p:blipFill>
          <a:blip r:embed="rId5" cstate="print"/>
          <a:srcRect t="6130"/>
          <a:stretch>
            <a:fillRect/>
          </a:stretch>
        </p:blipFill>
        <p:spPr bwMode="auto">
          <a:xfrm>
            <a:off x="1304925" y="3140968"/>
            <a:ext cx="6534150" cy="3308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 descr="http://www.societyofrobots.com/images/sensors_color_spectrum.gif"/>
          <p:cNvPicPr>
            <a:picLocks noChangeAspect="1" noChangeArrowheads="1"/>
          </p:cNvPicPr>
          <p:nvPr/>
        </p:nvPicPr>
        <p:blipFill>
          <a:blip r:embed="rId6" cstate="print"/>
          <a:srcRect t="69357" b="23707"/>
          <a:stretch>
            <a:fillRect/>
          </a:stretch>
        </p:blipFill>
        <p:spPr bwMode="auto">
          <a:xfrm>
            <a:off x="2843808" y="5445224"/>
            <a:ext cx="3816424" cy="72008"/>
          </a:xfrm>
          <a:prstGeom prst="rect">
            <a:avLst/>
          </a:prstGeom>
          <a:noFill/>
        </p:spPr>
      </p:pic>
      <p:sp>
        <p:nvSpPr>
          <p:cNvPr id="11" name="TextovéPole 10"/>
          <p:cNvSpPr txBox="1"/>
          <p:nvPr/>
        </p:nvSpPr>
        <p:spPr>
          <a:xfrm>
            <a:off x="5220072" y="3645024"/>
            <a:ext cx="1080120" cy="1538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cs-CZ" sz="1000" dirty="0" smtClean="0">
                <a:latin typeface="Arial" pitchFamily="34" charset="0"/>
                <a:cs typeface="Arial" pitchFamily="34" charset="0"/>
              </a:rPr>
              <a:t>skotopické vidění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5220072" y="3832380"/>
            <a:ext cx="1008112" cy="1538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cs-CZ" sz="1000" dirty="0" smtClean="0">
                <a:latin typeface="Arial" pitchFamily="34" charset="0"/>
                <a:cs typeface="Arial" pitchFamily="34" charset="0"/>
              </a:rPr>
              <a:t>fotopické vidění</a:t>
            </a:r>
            <a:endParaRPr lang="en-US" sz="10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Vztah mezi foto- a radiometrickými veličinami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30725"/>
          </a:xfrm>
        </p:spPr>
        <p:txBody>
          <a:bodyPr/>
          <a:lstStyle/>
          <a:p>
            <a:endParaRPr lang="cs-CZ" dirty="0" smtClean="0"/>
          </a:p>
          <a:p>
            <a:r>
              <a:rPr lang="cs-CZ" dirty="0" smtClean="0"/>
              <a:t>Vizuální odezva na spektrum: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pPr lvl="1"/>
            <a:endParaRPr lang="en-US" dirty="0"/>
          </a:p>
        </p:txBody>
      </p:sp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3217863" y="2781300"/>
          <a:ext cx="2781300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03" name="Equation" r:id="rId3" imgW="1473120" imgH="482400" progId="Equation.3">
                  <p:embed/>
                </p:oleObj>
              </mc:Choice>
              <mc:Fallback>
                <p:oleObj name="Equation" r:id="rId3" imgW="1473120" imgH="4824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7863" y="2781300"/>
                        <a:ext cx="2781300" cy="911225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2013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Vztah mezi foto- a radiometrickými veličinami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30725"/>
          </a:xfrm>
        </p:spPr>
        <p:txBody>
          <a:bodyPr/>
          <a:lstStyle/>
          <a:p>
            <a:r>
              <a:rPr lang="cs-CZ" b="1" dirty="0" smtClean="0"/>
              <a:t>Poměrná spektrální světelná účinnost</a:t>
            </a:r>
            <a:r>
              <a:rPr lang="cs-CZ" dirty="0" smtClean="0"/>
              <a:t> V(</a:t>
            </a:r>
            <a:r>
              <a:rPr lang="cs-CZ" dirty="0" smtClean="0">
                <a:latin typeface="Symbol" pitchFamily="18" charset="2"/>
              </a:rPr>
              <a:t>l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Citlivost oka na světlo vlnové délky </a:t>
            </a:r>
            <a:r>
              <a:rPr lang="cs-CZ" dirty="0" smtClean="0">
                <a:latin typeface="Symbol" pitchFamily="18" charset="2"/>
              </a:rPr>
              <a:t>l</a:t>
            </a:r>
            <a:r>
              <a:rPr lang="cs-CZ" dirty="0" smtClean="0"/>
              <a:t> ve srovnání s maximální citlivostí na </a:t>
            </a:r>
            <a:r>
              <a:rPr lang="cs-CZ" dirty="0" err="1" smtClean="0"/>
              <a:t>na</a:t>
            </a:r>
            <a:r>
              <a:rPr lang="cs-CZ" dirty="0" smtClean="0"/>
              <a:t> světlo s </a:t>
            </a:r>
            <a:r>
              <a:rPr lang="cs-CZ" dirty="0" err="1" smtClean="0">
                <a:latin typeface="Symbol" pitchFamily="18" charset="2"/>
              </a:rPr>
              <a:t>l</a:t>
            </a:r>
            <a:r>
              <a:rPr lang="cs-CZ" baseline="-25000" dirty="0" err="1" smtClean="0">
                <a:latin typeface="+mj-lt"/>
              </a:rPr>
              <a:t>max</a:t>
            </a:r>
            <a:r>
              <a:rPr lang="cs-CZ" baseline="-25000" dirty="0" smtClean="0">
                <a:latin typeface="+mj-lt"/>
              </a:rPr>
              <a:t> </a:t>
            </a:r>
            <a:r>
              <a:rPr lang="cs-CZ" dirty="0" smtClean="0"/>
              <a:t>= 555 </a:t>
            </a:r>
            <a:r>
              <a:rPr lang="cs-CZ" dirty="0" err="1" smtClean="0"/>
              <a:t>nm</a:t>
            </a:r>
            <a:r>
              <a:rPr lang="cs-CZ" dirty="0" smtClean="0"/>
              <a:t> (pro fotopické vodění).</a:t>
            </a:r>
          </a:p>
          <a:p>
            <a:pPr lvl="1"/>
            <a:r>
              <a:rPr lang="cs-CZ" dirty="0" smtClean="0"/>
              <a:t>CIE standard 1924</a:t>
            </a:r>
          </a:p>
          <a:p>
            <a:pPr lvl="1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rot="16200000">
            <a:off x="6019673" y="3746031"/>
            <a:ext cx="57961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 smtClean="0">
                <a:latin typeface="+mn-lt"/>
              </a:rPr>
              <a:t>Zdroj:  </a:t>
            </a:r>
            <a:r>
              <a:rPr lang="en-US" sz="1600" dirty="0" smtClean="0">
                <a:latin typeface="+mn-lt"/>
              </a:rPr>
              <a:t>M. </a:t>
            </a:r>
            <a:r>
              <a:rPr lang="en-US" sz="1600" dirty="0" err="1" smtClean="0">
                <a:latin typeface="+mn-lt"/>
              </a:rPr>
              <a:t>Proch</a:t>
            </a:r>
            <a:r>
              <a:rPr lang="cs-CZ" sz="1600" dirty="0" err="1" smtClean="0">
                <a:latin typeface="+mn-lt"/>
              </a:rPr>
              <a:t>ázka</a:t>
            </a:r>
            <a:r>
              <a:rPr lang="cs-CZ" sz="1600" dirty="0" smtClean="0">
                <a:latin typeface="+mn-lt"/>
              </a:rPr>
              <a:t>: </a:t>
            </a:r>
            <a:r>
              <a:rPr lang="en-US" sz="1600" dirty="0" err="1" smtClean="0">
                <a:latin typeface="+mn-lt"/>
              </a:rPr>
              <a:t>Optika</a:t>
            </a:r>
            <a:r>
              <a:rPr lang="en-US" sz="1600" dirty="0" smtClean="0">
                <a:latin typeface="+mn-lt"/>
              </a:rPr>
              <a:t> pro </a:t>
            </a:r>
            <a:r>
              <a:rPr lang="en-US" sz="1600" dirty="0" err="1" smtClean="0">
                <a:latin typeface="+mn-lt"/>
              </a:rPr>
              <a:t>po</a:t>
            </a:r>
            <a:r>
              <a:rPr lang="cs-CZ" sz="1600" dirty="0" smtClean="0">
                <a:latin typeface="+mn-lt"/>
              </a:rPr>
              <a:t>čí</a:t>
            </a:r>
            <a:r>
              <a:rPr lang="en-US" sz="1600" dirty="0" err="1" smtClean="0">
                <a:latin typeface="+mn-lt"/>
              </a:rPr>
              <a:t>ta</a:t>
            </a:r>
            <a:r>
              <a:rPr lang="cs-CZ" sz="1600" dirty="0" smtClean="0">
                <a:latin typeface="+mn-lt"/>
              </a:rPr>
              <a:t>č</a:t>
            </a:r>
            <a:r>
              <a:rPr lang="en-US" sz="1600" dirty="0" err="1" smtClean="0">
                <a:latin typeface="+mn-lt"/>
              </a:rPr>
              <a:t>ovou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grafiku</a:t>
            </a:r>
            <a:endParaRPr lang="cs-CZ" sz="1600" dirty="0" smtClean="0">
              <a:latin typeface="+mn-lt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2013</a:t>
            </a:r>
            <a:endParaRPr lang="en-US" altLang="en-US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/>
          <a:srcRect t="8479"/>
          <a:stretch>
            <a:fillRect/>
          </a:stretch>
        </p:blipFill>
        <p:spPr bwMode="auto">
          <a:xfrm>
            <a:off x="1475656" y="3212976"/>
            <a:ext cx="6472894" cy="3108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 descr="http://www.societyofrobots.com/images/sensors_color_spectrum.gif"/>
          <p:cNvPicPr>
            <a:picLocks noChangeAspect="1" noChangeArrowheads="1"/>
          </p:cNvPicPr>
          <p:nvPr/>
        </p:nvPicPr>
        <p:blipFill>
          <a:blip r:embed="rId3" cstate="print"/>
          <a:srcRect t="69357" b="23707"/>
          <a:stretch>
            <a:fillRect/>
          </a:stretch>
        </p:blipFill>
        <p:spPr bwMode="auto">
          <a:xfrm>
            <a:off x="3059832" y="5373216"/>
            <a:ext cx="3456384" cy="144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Vztah mezi foto- a radiometrickými veličinami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Radiometrie </a:t>
            </a:r>
          </a:p>
          <a:p>
            <a:pPr lvl="1"/>
            <a:r>
              <a:rPr lang="cs-CZ" dirty="0" smtClean="0"/>
              <a:t>základnější – fotometrické veličiny lze odvodit z radiometrických</a:t>
            </a:r>
          </a:p>
          <a:p>
            <a:endParaRPr lang="cs-CZ" dirty="0" smtClean="0"/>
          </a:p>
          <a:p>
            <a:r>
              <a:rPr lang="cs-CZ" b="1" dirty="0" smtClean="0"/>
              <a:t>Fotometrie</a:t>
            </a:r>
          </a:p>
          <a:p>
            <a:pPr lvl="1"/>
            <a:r>
              <a:rPr lang="cs-CZ" dirty="0" smtClean="0"/>
              <a:t>Delší historie - studována </a:t>
            </a:r>
            <a:r>
              <a:rPr lang="cs-CZ" dirty="0" err="1" smtClean="0"/>
              <a:t>psychofyzikálními</a:t>
            </a:r>
            <a:r>
              <a:rPr lang="cs-CZ" dirty="0" smtClean="0"/>
              <a:t> (empirickými) pokusy dlouho před znalostí </a:t>
            </a:r>
            <a:r>
              <a:rPr lang="cs-CZ" dirty="0" err="1" smtClean="0"/>
              <a:t>Maxwellových</a:t>
            </a:r>
            <a:r>
              <a:rPr lang="cs-CZ" dirty="0" smtClean="0"/>
              <a:t> rovnic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2013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b="1" dirty="0" smtClean="0"/>
              <a:t>Radiometrické veličiny</a:t>
            </a:r>
            <a:endParaRPr lang="en-US" b="1" dirty="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Teorie přenosu světla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(Transport theory)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09120"/>
          </a:xfrm>
        </p:spPr>
        <p:txBody>
          <a:bodyPr/>
          <a:lstStyle/>
          <a:p>
            <a:pPr eaLnBrk="1" hangingPunct="1"/>
            <a:r>
              <a:rPr lang="cs-CZ" dirty="0" smtClean="0"/>
              <a:t>Tok energie v prostoru</a:t>
            </a:r>
          </a:p>
          <a:p>
            <a:pPr eaLnBrk="1" hangingPunct="1"/>
            <a:endParaRPr lang="cs-CZ" b="1" dirty="0" smtClean="0"/>
          </a:p>
          <a:p>
            <a:pPr eaLnBrk="1" hangingPunct="1"/>
            <a:r>
              <a:rPr lang="cs-CZ" b="1" dirty="0" smtClean="0"/>
              <a:t>Světelná energie je spojitá, nekonečně dělitelná</a:t>
            </a:r>
          </a:p>
          <a:p>
            <a:pPr lvl="1" eaLnBrk="1" hangingPunct="1"/>
            <a:r>
              <a:rPr lang="cs-CZ" dirty="0" smtClean="0"/>
              <a:t>Toto je zjednodušující předpoklad našeho modelu</a:t>
            </a:r>
          </a:p>
          <a:p>
            <a:pPr eaLnBrk="1" hangingPunct="1">
              <a:buNone/>
            </a:pPr>
            <a:endParaRPr lang="cs-CZ" dirty="0" smtClean="0"/>
          </a:p>
          <a:p>
            <a:pPr eaLnBrk="1" hangingPunct="1"/>
            <a:r>
              <a:rPr lang="cs-CZ" dirty="0" smtClean="0"/>
              <a:t>Představa toku</a:t>
            </a:r>
          </a:p>
          <a:p>
            <a:pPr lvl="1" eaLnBrk="1" hangingPunct="1"/>
            <a:r>
              <a:rPr lang="cs-CZ" dirty="0" smtClean="0"/>
              <a:t>Částečky pohybující se prostorem</a:t>
            </a:r>
          </a:p>
          <a:p>
            <a:pPr lvl="1" eaLnBrk="1" hangingPunct="1"/>
            <a:r>
              <a:rPr lang="cs-CZ" dirty="0" smtClean="0"/>
              <a:t>Žádné interakce (platí lineární superpozice)</a:t>
            </a:r>
          </a:p>
          <a:p>
            <a:pPr lvl="1" eaLnBrk="1" hangingPunct="1"/>
            <a:r>
              <a:rPr lang="cs-CZ" dirty="0" smtClean="0"/>
              <a:t>Hustota energie je úměrná hustotě částeček</a:t>
            </a:r>
          </a:p>
          <a:p>
            <a:pPr lvl="1" eaLnBrk="1" hangingPunct="1"/>
            <a:r>
              <a:rPr lang="cs-CZ" dirty="0" smtClean="0"/>
              <a:t>Tato představa je </a:t>
            </a:r>
            <a:r>
              <a:rPr lang="cs-CZ" dirty="0" smtClean="0"/>
              <a:t>abstraktní a </a:t>
            </a:r>
            <a:r>
              <a:rPr lang="cs-CZ" dirty="0" smtClean="0"/>
              <a:t>nemá nic společného s fotony a s kvantovou teorií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2013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309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Zářivá energie</a:t>
            </a:r>
            <a:r>
              <a:rPr lang="en-US" dirty="0" smtClean="0"/>
              <a:t> </a:t>
            </a:r>
            <a:r>
              <a:rPr lang="cs-CZ" dirty="0" smtClean="0"/>
              <a:t>– </a:t>
            </a:r>
            <a:r>
              <a:rPr lang="cs-CZ" i="1" dirty="0" smtClean="0"/>
              <a:t>Q</a:t>
            </a:r>
            <a:r>
              <a:rPr lang="cs-CZ" dirty="0" smtClean="0"/>
              <a:t> </a:t>
            </a:r>
            <a:r>
              <a:rPr lang="en-US" dirty="0" smtClean="0"/>
              <a:t>[</a:t>
            </a:r>
            <a:r>
              <a:rPr lang="en-US" i="1" dirty="0" smtClean="0"/>
              <a:t>J</a:t>
            </a:r>
            <a:r>
              <a:rPr lang="en-US" dirty="0" smtClean="0"/>
              <a:t>]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eaLnBrk="1" hangingPunct="1"/>
            <a:endParaRPr lang="en-US" i="1" u="sng" dirty="0" smtClean="0"/>
          </a:p>
          <a:p>
            <a:pPr eaLnBrk="1" hangingPunct="1"/>
            <a:endParaRPr lang="en-US" i="1" u="sng" dirty="0" smtClean="0"/>
          </a:p>
          <a:p>
            <a:pPr eaLnBrk="1" hangingPunct="1"/>
            <a:endParaRPr lang="en-US" i="1" u="sng" dirty="0" smtClean="0"/>
          </a:p>
          <a:p>
            <a:pPr eaLnBrk="1" hangingPunct="1"/>
            <a:endParaRPr lang="en-US" i="1" u="sng" dirty="0" smtClean="0"/>
          </a:p>
          <a:p>
            <a:pPr eaLnBrk="1" hangingPunct="1"/>
            <a:endParaRPr lang="en-US" i="1" u="sng" dirty="0" smtClean="0"/>
          </a:p>
          <a:p>
            <a:pPr eaLnBrk="1" hangingPunct="1"/>
            <a:endParaRPr lang="en-US" i="1" u="sng" dirty="0" smtClean="0"/>
          </a:p>
          <a:p>
            <a:pPr eaLnBrk="1" hangingPunct="1"/>
            <a:endParaRPr lang="cs-CZ" i="1" u="sng" dirty="0" smtClean="0"/>
          </a:p>
          <a:p>
            <a:pPr eaLnBrk="1" hangingPunct="1"/>
            <a:endParaRPr lang="cs-CZ" i="1" u="sng" dirty="0" smtClean="0"/>
          </a:p>
          <a:p>
            <a:pPr eaLnBrk="1" hangingPunct="1"/>
            <a:endParaRPr lang="cs-CZ" i="1" u="sng" dirty="0" smtClean="0"/>
          </a:p>
          <a:p>
            <a:pPr eaLnBrk="1" hangingPunct="1"/>
            <a:r>
              <a:rPr lang="en-US" i="1" u="sng" dirty="0" err="1" smtClean="0"/>
              <a:t>Anglick</a:t>
            </a:r>
            <a:r>
              <a:rPr lang="cs-CZ" i="1" u="sng" dirty="0" smtClean="0"/>
              <a:t>ý název:</a:t>
            </a:r>
            <a:r>
              <a:rPr lang="cs-CZ" dirty="0" smtClean="0"/>
              <a:t> radiant </a:t>
            </a:r>
            <a:r>
              <a:rPr lang="cs-CZ" dirty="0" err="1" smtClean="0"/>
              <a:t>energy</a:t>
            </a:r>
            <a:endParaRPr lang="en-US" dirty="0" smtClean="0"/>
          </a:p>
          <a:p>
            <a:pPr eaLnBrk="1" hangingPunct="1"/>
            <a:r>
              <a:rPr lang="cs-CZ" i="1" u="sng" dirty="0" smtClean="0"/>
              <a:t>Jednotka</a:t>
            </a:r>
            <a:r>
              <a:rPr lang="cs-CZ" dirty="0" smtClean="0"/>
              <a:t>: Joule, </a:t>
            </a:r>
            <a:r>
              <a:rPr lang="cs-CZ" i="1" dirty="0" smtClean="0"/>
              <a:t>J</a:t>
            </a:r>
          </a:p>
        </p:txBody>
      </p:sp>
      <p:sp>
        <p:nvSpPr>
          <p:cNvPr id="5" name="Freeform 4"/>
          <p:cNvSpPr/>
          <p:nvPr/>
        </p:nvSpPr>
        <p:spPr>
          <a:xfrm>
            <a:off x="4860032" y="3429000"/>
            <a:ext cx="3581400" cy="1583267"/>
          </a:xfrm>
          <a:custGeom>
            <a:avLst/>
            <a:gdLst>
              <a:gd name="connsiteX0" fmla="*/ 3581400 w 3581400"/>
              <a:gd name="connsiteY0" fmla="*/ 84667 h 1583267"/>
              <a:gd name="connsiteX1" fmla="*/ 1841500 w 3581400"/>
              <a:gd name="connsiteY1" fmla="*/ 160867 h 1583267"/>
              <a:gd name="connsiteX2" fmla="*/ 1257300 w 3581400"/>
              <a:gd name="connsiteY2" fmla="*/ 1049867 h 1583267"/>
              <a:gd name="connsiteX3" fmla="*/ 0 w 3581400"/>
              <a:gd name="connsiteY3" fmla="*/ 1583267 h 1583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1583267">
                <a:moveTo>
                  <a:pt x="3581400" y="84667"/>
                </a:moveTo>
                <a:cubicBezTo>
                  <a:pt x="2905125" y="42333"/>
                  <a:pt x="2228850" y="0"/>
                  <a:pt x="1841500" y="160867"/>
                </a:cubicBezTo>
                <a:cubicBezTo>
                  <a:pt x="1454150" y="321734"/>
                  <a:pt x="1564217" y="812800"/>
                  <a:pt x="1257300" y="1049867"/>
                </a:cubicBezTo>
                <a:cubicBezTo>
                  <a:pt x="950383" y="1286934"/>
                  <a:pt x="241300" y="1570567"/>
                  <a:pt x="0" y="1583267"/>
                </a:cubicBezTo>
              </a:path>
            </a:pathLst>
          </a:cu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15616" y="2276872"/>
            <a:ext cx="3785011" cy="52322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eaLnBrk="1" hangingPunct="1"/>
            <a:r>
              <a:rPr lang="cs-CZ" sz="2800" i="1" dirty="0" smtClean="0">
                <a:latin typeface="+mn-lt"/>
              </a:rPr>
              <a:t>Q </a:t>
            </a:r>
            <a:r>
              <a:rPr lang="cs-CZ" sz="2800" dirty="0" smtClean="0">
                <a:latin typeface="+mn-lt"/>
              </a:rPr>
              <a:t>(</a:t>
            </a:r>
            <a:r>
              <a:rPr lang="cs-CZ" sz="2800" i="1" dirty="0" smtClean="0">
                <a:latin typeface="+mn-lt"/>
              </a:rPr>
              <a:t>S</a:t>
            </a:r>
            <a:r>
              <a:rPr lang="cs-CZ" sz="2800" dirty="0" smtClean="0">
                <a:latin typeface="+mn-lt"/>
              </a:rPr>
              <a:t>, </a:t>
            </a:r>
            <a:r>
              <a:rPr lang="en-US" sz="2800" dirty="0" smtClean="0">
                <a:latin typeface="+mn-lt"/>
              </a:rPr>
              <a:t>&lt;</a:t>
            </a:r>
            <a:r>
              <a:rPr lang="en-US" sz="2800" i="1" dirty="0" smtClean="0">
                <a:latin typeface="+mn-lt"/>
              </a:rPr>
              <a:t>t</a:t>
            </a:r>
            <a:r>
              <a:rPr lang="en-US" sz="2800" baseline="-25000" dirty="0" smtClean="0">
                <a:latin typeface="+mn-lt"/>
              </a:rPr>
              <a:t>1</a:t>
            </a:r>
            <a:r>
              <a:rPr lang="en-US" sz="2800" dirty="0" smtClean="0">
                <a:latin typeface="+mn-lt"/>
              </a:rPr>
              <a:t>, </a:t>
            </a:r>
            <a:r>
              <a:rPr lang="en-US" sz="2800" i="1" dirty="0" smtClean="0">
                <a:latin typeface="+mn-lt"/>
              </a:rPr>
              <a:t>t</a:t>
            </a:r>
            <a:r>
              <a:rPr lang="en-US" sz="2800" baseline="-25000" dirty="0" smtClean="0">
                <a:latin typeface="+mn-lt"/>
              </a:rPr>
              <a:t>2</a:t>
            </a:r>
            <a:r>
              <a:rPr lang="en-US" sz="2800" dirty="0" smtClean="0">
                <a:latin typeface="+mn-lt"/>
              </a:rPr>
              <a:t>&gt;</a:t>
            </a:r>
            <a:r>
              <a:rPr lang="cs-CZ" sz="2800" dirty="0" smtClean="0">
                <a:latin typeface="+mj-lt"/>
              </a:rPr>
              <a:t>, </a:t>
            </a:r>
            <a:r>
              <a:rPr lang="en-US" sz="2800" dirty="0" smtClean="0">
                <a:latin typeface="+mj-lt"/>
              </a:rPr>
              <a:t>&lt;</a:t>
            </a:r>
            <a:r>
              <a:rPr lang="cs-CZ" sz="2800" dirty="0" smtClean="0">
                <a:latin typeface="Symbol" pitchFamily="18" charset="2"/>
              </a:rPr>
              <a:t>l</a:t>
            </a:r>
            <a:r>
              <a:rPr lang="en-US" sz="2800" baseline="-25000" dirty="0" smtClean="0">
                <a:latin typeface="+mj-lt"/>
              </a:rPr>
              <a:t>1</a:t>
            </a:r>
            <a:r>
              <a:rPr lang="cs-CZ" sz="2800" dirty="0" smtClean="0">
                <a:latin typeface="+mj-lt"/>
              </a:rPr>
              <a:t>, </a:t>
            </a:r>
            <a:r>
              <a:rPr lang="cs-CZ" sz="2800" dirty="0" smtClean="0">
                <a:latin typeface="Symbol" pitchFamily="18" charset="2"/>
              </a:rPr>
              <a:t>l</a:t>
            </a:r>
            <a:r>
              <a:rPr lang="en-US" sz="2800" baseline="-25000" dirty="0" smtClean="0">
                <a:latin typeface="+mj-lt"/>
              </a:rPr>
              <a:t>2</a:t>
            </a:r>
            <a:r>
              <a:rPr lang="en-US" sz="2800" dirty="0" smtClean="0">
                <a:latin typeface="+mj-lt"/>
              </a:rPr>
              <a:t>&gt;)</a:t>
            </a:r>
            <a:endParaRPr lang="cs-CZ" sz="2800" dirty="0" smtClean="0">
              <a:latin typeface="+mj-lt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2555776" y="1628800"/>
            <a:ext cx="648072" cy="720080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203848" y="1340768"/>
            <a:ext cx="203773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200" dirty="0" smtClean="0">
                <a:latin typeface="+mn-lt"/>
              </a:rPr>
              <a:t>časový interval</a:t>
            </a:r>
            <a:endParaRPr lang="en-US" sz="2200" dirty="0">
              <a:latin typeface="+mn-lt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1763688" y="2708920"/>
            <a:ext cx="504056" cy="864096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339752" y="3284984"/>
            <a:ext cx="241604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200" dirty="0" smtClean="0">
                <a:latin typeface="+mn-lt"/>
              </a:rPr>
              <a:t>Plocha ve 3D </a:t>
            </a:r>
          </a:p>
          <a:p>
            <a:r>
              <a:rPr lang="cs-CZ" sz="2200" dirty="0" smtClean="0">
                <a:latin typeface="+mn-lt"/>
              </a:rPr>
              <a:t>(imaginární nebo </a:t>
            </a:r>
          </a:p>
          <a:p>
            <a:r>
              <a:rPr lang="cs-CZ" sz="2200" dirty="0" smtClean="0">
                <a:latin typeface="+mn-lt"/>
              </a:rPr>
              <a:t>skutečná)</a:t>
            </a:r>
            <a:endParaRPr lang="en-US" sz="22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174650" y="3471391"/>
            <a:ext cx="3577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i="1" dirty="0" smtClean="0">
                <a:latin typeface="+mn-lt"/>
              </a:rPr>
              <a:t>S</a:t>
            </a:r>
            <a:endParaRPr lang="en-US" sz="2400" dirty="0">
              <a:latin typeface="+mn-lt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7668344" y="3212976"/>
            <a:ext cx="288032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7020272" y="3284984"/>
            <a:ext cx="36004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7020272" y="3284984"/>
            <a:ext cx="432048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6444208" y="3573016"/>
            <a:ext cx="288032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6156176" y="4077072"/>
            <a:ext cx="432048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6084168" y="3645024"/>
            <a:ext cx="144016" cy="11521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5364088" y="4581128"/>
            <a:ext cx="1008112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 flipV="1">
            <a:off x="5148064" y="4653136"/>
            <a:ext cx="216024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 flipV="1">
            <a:off x="6516216" y="3212976"/>
            <a:ext cx="648072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 flipV="1">
            <a:off x="7668344" y="3212976"/>
            <a:ext cx="432048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7668344" y="3212976"/>
            <a:ext cx="720080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5724128" y="4509120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 flipV="1">
            <a:off x="5004048" y="4869160"/>
            <a:ext cx="1008112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3995936" y="1916832"/>
            <a:ext cx="504056" cy="432048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499992" y="1700808"/>
            <a:ext cx="305564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200" dirty="0" smtClean="0">
                <a:latin typeface="+mn-lt"/>
              </a:rPr>
              <a:t>interval vlnových délek</a:t>
            </a:r>
            <a:endParaRPr lang="en-US" sz="2200" dirty="0">
              <a:latin typeface="+mn-lt"/>
            </a:endParaRPr>
          </a:p>
        </p:txBody>
      </p:sp>
      <p:sp>
        <p:nvSpPr>
          <p:cNvPr id="27" name="Footer Placeholder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2013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53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Spektrální zářivá energie</a:t>
            </a:r>
            <a:r>
              <a:rPr lang="en-US" dirty="0" smtClean="0"/>
              <a:t> </a:t>
            </a:r>
            <a:r>
              <a:rPr lang="cs-CZ" dirty="0" smtClean="0"/>
              <a:t>– </a:t>
            </a:r>
            <a:r>
              <a:rPr lang="cs-CZ" i="1" dirty="0" smtClean="0"/>
              <a:t>Q</a:t>
            </a:r>
            <a:r>
              <a:rPr lang="cs-CZ" dirty="0" smtClean="0"/>
              <a:t> </a:t>
            </a:r>
            <a:r>
              <a:rPr lang="en-US" dirty="0" smtClean="0"/>
              <a:t>[</a:t>
            </a:r>
            <a:r>
              <a:rPr lang="en-US" i="1" dirty="0" smtClean="0"/>
              <a:t>J</a:t>
            </a:r>
            <a:r>
              <a:rPr lang="en-US" dirty="0" smtClean="0"/>
              <a:t>]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eaLnBrk="1" hangingPunct="1"/>
            <a:r>
              <a:rPr lang="cs-CZ" dirty="0" smtClean="0"/>
              <a:t>Energie světla o konkrétní vlnové délce</a:t>
            </a:r>
          </a:p>
          <a:p>
            <a:pPr lvl="1" eaLnBrk="1" hangingPunct="1"/>
            <a:r>
              <a:rPr lang="cs-CZ" dirty="0" smtClean="0"/>
              <a:t>„Hustota energie vzhledem k vlnové délce“</a:t>
            </a:r>
            <a:endParaRPr lang="en-US" dirty="0" smtClean="0"/>
          </a:p>
          <a:p>
            <a:pPr eaLnBrk="1" hangingPunct="1"/>
            <a:endParaRPr lang="en-US" i="1" u="sng" dirty="0" smtClean="0"/>
          </a:p>
          <a:p>
            <a:pPr eaLnBrk="1" hangingPunct="1"/>
            <a:endParaRPr lang="en-US" i="1" u="sng" dirty="0" smtClean="0"/>
          </a:p>
          <a:p>
            <a:pPr eaLnBrk="1" hangingPunct="1"/>
            <a:endParaRPr lang="en-US" i="1" u="sng" dirty="0" smtClean="0"/>
          </a:p>
          <a:p>
            <a:pPr eaLnBrk="1" hangingPunct="1"/>
            <a:endParaRPr lang="en-US" i="1" u="sng" dirty="0" smtClean="0"/>
          </a:p>
          <a:p>
            <a:pPr eaLnBrk="1" hangingPunct="1"/>
            <a:r>
              <a:rPr lang="cs-CZ" dirty="0" smtClean="0"/>
              <a:t>Index </a:t>
            </a:r>
            <a:r>
              <a:rPr lang="en-US" dirty="0" smtClean="0"/>
              <a:t>/ </a:t>
            </a:r>
            <a:r>
              <a:rPr lang="cs-CZ" dirty="0" smtClean="0"/>
              <a:t>argument </a:t>
            </a:r>
            <a:r>
              <a:rPr lang="cs-CZ" dirty="0" smtClean="0">
                <a:latin typeface="Symbol" pitchFamily="18" charset="2"/>
              </a:rPr>
              <a:t>l</a:t>
            </a:r>
            <a:r>
              <a:rPr lang="cs-CZ" dirty="0" smtClean="0"/>
              <a:t> budeme vynechávat</a:t>
            </a:r>
          </a:p>
          <a:p>
            <a:pPr eaLnBrk="1" hangingPunct="1"/>
            <a:endParaRPr lang="en-US" i="1" u="sng" dirty="0" smtClean="0"/>
          </a:p>
          <a:p>
            <a:pPr eaLnBrk="1" hangingPunct="1"/>
            <a:r>
              <a:rPr lang="cs-CZ" i="1" u="sng" dirty="0" smtClean="0"/>
              <a:t>Fotometrická veličina</a:t>
            </a:r>
            <a:r>
              <a:rPr lang="cs-CZ" dirty="0" smtClean="0"/>
              <a:t>:</a:t>
            </a:r>
          </a:p>
          <a:p>
            <a:pPr lvl="1" eaLnBrk="1" hangingPunct="1"/>
            <a:r>
              <a:rPr lang="cs-CZ" dirty="0" smtClean="0"/>
              <a:t>Světelná energie (</a:t>
            </a:r>
            <a:r>
              <a:rPr lang="cs-CZ" dirty="0" err="1" smtClean="0"/>
              <a:t>luminous</a:t>
            </a:r>
            <a:r>
              <a:rPr lang="cs-CZ" dirty="0" smtClean="0"/>
              <a:t> </a:t>
            </a:r>
            <a:r>
              <a:rPr lang="cs-CZ" dirty="0" err="1" smtClean="0"/>
              <a:t>energy</a:t>
            </a:r>
            <a:r>
              <a:rPr lang="cs-CZ" dirty="0" smtClean="0"/>
              <a:t>), jednotka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cs-CZ" dirty="0" smtClean="0"/>
              <a:t>lumen</a:t>
            </a:r>
            <a:r>
              <a:rPr lang="en-US" dirty="0" smtClean="0"/>
              <a:t>-</a:t>
            </a:r>
            <a:r>
              <a:rPr lang="cs-CZ" dirty="0" smtClean="0"/>
              <a:t>sekunda, </a:t>
            </a:r>
            <a:r>
              <a:rPr lang="en-US" dirty="0" err="1" smtClean="0"/>
              <a:t>neboli</a:t>
            </a:r>
            <a:r>
              <a:rPr lang="en-US" dirty="0" smtClean="0"/>
              <a:t> </a:t>
            </a:r>
            <a:r>
              <a:rPr lang="cs-CZ" dirty="0" err="1" smtClean="0"/>
              <a:t>talbot</a:t>
            </a:r>
            <a:endParaRPr lang="cs-CZ" dirty="0" smtClean="0"/>
          </a:p>
          <a:p>
            <a:pPr lvl="1" eaLnBrk="1" hangingPunct="1"/>
            <a:endParaRPr lang="cs-CZ" dirty="0" smtClean="0"/>
          </a:p>
        </p:txBody>
      </p:sp>
      <p:graphicFrame>
        <p:nvGraphicFramePr>
          <p:cNvPr id="55297" name="Object 4"/>
          <p:cNvGraphicFramePr>
            <a:graphicFrameLocks noChangeAspect="1"/>
          </p:cNvGraphicFramePr>
          <p:nvPr/>
        </p:nvGraphicFramePr>
        <p:xfrm>
          <a:off x="424184" y="2708920"/>
          <a:ext cx="8396288" cy="1136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18" name="Rovnice" r:id="rId3" imgW="3848040" imgH="520560" progId="Equation.3">
                  <p:embed/>
                </p:oleObj>
              </mc:Choice>
              <mc:Fallback>
                <p:oleObj name="Rovnice" r:id="rId3" imgW="3848040" imgH="52056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184" y="2708920"/>
                        <a:ext cx="8396288" cy="1136650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2013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5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5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Zářivý tok (výkon)</a:t>
            </a:r>
            <a:r>
              <a:rPr lang="en-US" dirty="0" smtClean="0"/>
              <a:t> – </a:t>
            </a:r>
            <a:r>
              <a:rPr lang="el-GR" dirty="0" smtClean="0"/>
              <a:t>Φ</a:t>
            </a:r>
            <a:r>
              <a:rPr lang="en-US" dirty="0" smtClean="0"/>
              <a:t> [</a:t>
            </a:r>
            <a:r>
              <a:rPr lang="en-US" i="1" dirty="0" smtClean="0"/>
              <a:t>W</a:t>
            </a:r>
            <a:r>
              <a:rPr lang="en-US" dirty="0" smtClean="0"/>
              <a:t>]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Jak rychle energie „teče“ z/do plochy </a:t>
            </a:r>
            <a:r>
              <a:rPr lang="cs-CZ" i="1" dirty="0" smtClean="0"/>
              <a:t>S</a:t>
            </a:r>
            <a:r>
              <a:rPr lang="cs-CZ" dirty="0" smtClean="0"/>
              <a:t>?</a:t>
            </a:r>
          </a:p>
          <a:p>
            <a:pPr lvl="1" eaLnBrk="1" hangingPunct="1"/>
            <a:r>
              <a:rPr lang="cs-CZ" dirty="0" smtClean="0"/>
              <a:t>„Hustota energie vzhledem k času“</a:t>
            </a:r>
          </a:p>
          <a:p>
            <a:pPr eaLnBrk="1" hangingPunct="1"/>
            <a:endParaRPr lang="cs-CZ" i="1" u="sng" dirty="0" smtClean="0"/>
          </a:p>
          <a:p>
            <a:pPr eaLnBrk="1" hangingPunct="1"/>
            <a:endParaRPr lang="cs-CZ" i="1" u="sng" dirty="0" smtClean="0"/>
          </a:p>
          <a:p>
            <a:pPr eaLnBrk="1" hangingPunct="1"/>
            <a:endParaRPr lang="cs-CZ" i="1" u="sng" dirty="0" smtClean="0"/>
          </a:p>
          <a:p>
            <a:pPr eaLnBrk="1" hangingPunct="1"/>
            <a:endParaRPr lang="cs-CZ" i="1" u="sng" dirty="0" smtClean="0"/>
          </a:p>
          <a:p>
            <a:pPr eaLnBrk="1" hangingPunct="1"/>
            <a:r>
              <a:rPr lang="cs-CZ" i="1" u="sng" dirty="0" smtClean="0"/>
              <a:t>Anglický název</a:t>
            </a:r>
            <a:r>
              <a:rPr lang="cs-CZ" dirty="0" smtClean="0"/>
              <a:t>: Radiant </a:t>
            </a:r>
            <a:r>
              <a:rPr lang="cs-CZ" dirty="0" err="1" smtClean="0"/>
              <a:t>flux</a:t>
            </a:r>
            <a:r>
              <a:rPr lang="cs-CZ" dirty="0" smtClean="0"/>
              <a:t>, </a:t>
            </a:r>
            <a:r>
              <a:rPr lang="cs-CZ" dirty="0" err="1" smtClean="0"/>
              <a:t>Power</a:t>
            </a:r>
            <a:endParaRPr lang="cs-CZ" dirty="0" smtClean="0"/>
          </a:p>
          <a:p>
            <a:pPr eaLnBrk="1" hangingPunct="1"/>
            <a:r>
              <a:rPr lang="cs-CZ" i="1" u="sng" dirty="0" smtClean="0"/>
              <a:t>Značka</a:t>
            </a:r>
            <a:r>
              <a:rPr lang="cs-CZ" dirty="0" smtClean="0"/>
              <a:t>: </a:t>
            </a:r>
            <a:r>
              <a:rPr lang="el-GR" i="1" dirty="0" smtClean="0"/>
              <a:t>Φ</a:t>
            </a:r>
            <a:endParaRPr lang="cs-CZ" i="1" dirty="0" smtClean="0"/>
          </a:p>
          <a:p>
            <a:pPr eaLnBrk="1" hangingPunct="1"/>
            <a:r>
              <a:rPr lang="cs-CZ" i="1" u="sng" dirty="0" smtClean="0"/>
              <a:t>Jednotka</a:t>
            </a:r>
            <a:r>
              <a:rPr lang="cs-CZ" dirty="0" smtClean="0"/>
              <a:t>: Watt </a:t>
            </a:r>
            <a:r>
              <a:rPr lang="cs-CZ" i="1" dirty="0" smtClean="0"/>
              <a:t>– W</a:t>
            </a:r>
          </a:p>
          <a:p>
            <a:pPr eaLnBrk="1" hangingPunct="1"/>
            <a:r>
              <a:rPr lang="cs-CZ" i="1" u="sng" dirty="0" smtClean="0"/>
              <a:t>Fotometrická veličina</a:t>
            </a:r>
            <a:r>
              <a:rPr lang="en-US" dirty="0" smtClean="0"/>
              <a:t>:</a:t>
            </a:r>
            <a:endParaRPr lang="cs-CZ" dirty="0" smtClean="0"/>
          </a:p>
          <a:p>
            <a:pPr lvl="1" eaLnBrk="1" hangingPunct="1"/>
            <a:r>
              <a:rPr lang="cs-CZ" sz="2400" dirty="0" smtClean="0"/>
              <a:t>Světelný tok (</a:t>
            </a:r>
            <a:r>
              <a:rPr lang="cs-CZ" sz="2400" dirty="0" err="1" smtClean="0"/>
              <a:t>luminous</a:t>
            </a:r>
            <a:r>
              <a:rPr lang="cs-CZ" sz="2400" dirty="0" smtClean="0"/>
              <a:t> </a:t>
            </a:r>
            <a:r>
              <a:rPr lang="cs-CZ" sz="2400" dirty="0" err="1" smtClean="0"/>
              <a:t>flux</a:t>
            </a:r>
            <a:r>
              <a:rPr lang="cs-CZ" sz="2400" dirty="0" smtClean="0"/>
              <a:t>), jednotka Lumen</a:t>
            </a:r>
            <a:endParaRPr lang="en-US" sz="2400" dirty="0" smtClean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2930" y="2780928"/>
            <a:ext cx="7978140" cy="105918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2013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Ozáření – </a:t>
            </a:r>
            <a:r>
              <a:rPr lang="cs-CZ" i="1" dirty="0" smtClean="0"/>
              <a:t>E</a:t>
            </a:r>
            <a:r>
              <a:rPr lang="cs-CZ" dirty="0" smtClean="0"/>
              <a:t> </a:t>
            </a:r>
            <a:r>
              <a:rPr lang="en-US" dirty="0" smtClean="0"/>
              <a:t>[W.m</a:t>
            </a:r>
            <a:r>
              <a:rPr lang="en-US" baseline="30000" dirty="0" smtClean="0"/>
              <a:t>-2</a:t>
            </a:r>
            <a:r>
              <a:rPr lang="en-US" dirty="0" smtClean="0"/>
              <a:t>]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48974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dirty="0" smtClean="0"/>
              <a:t>Jaká je v daném místě x na ploše </a:t>
            </a:r>
            <a:r>
              <a:rPr lang="cs-CZ" i="1" dirty="0" smtClean="0"/>
              <a:t>S</a:t>
            </a:r>
            <a:r>
              <a:rPr lang="cs-CZ" dirty="0" smtClean="0"/>
              <a:t> (prostorová) hustota toku? </a:t>
            </a:r>
          </a:p>
          <a:p>
            <a:pPr eaLnBrk="1" hangingPunct="1">
              <a:lnSpc>
                <a:spcPct val="90000"/>
              </a:lnSpc>
            </a:pPr>
            <a:endParaRPr lang="cs-CZ" dirty="0" smtClean="0"/>
          </a:p>
          <a:p>
            <a:pPr eaLnBrk="1" hangingPunct="1">
              <a:lnSpc>
                <a:spcPct val="90000"/>
              </a:lnSpc>
            </a:pPr>
            <a:endParaRPr lang="cs-CZ" dirty="0" smtClean="0"/>
          </a:p>
          <a:p>
            <a:pPr eaLnBrk="1" hangingPunct="1">
              <a:lnSpc>
                <a:spcPct val="90000"/>
              </a:lnSpc>
            </a:pPr>
            <a:endParaRPr lang="cs-CZ" dirty="0" smtClean="0"/>
          </a:p>
          <a:p>
            <a:pPr eaLnBrk="1" hangingPunct="1">
              <a:lnSpc>
                <a:spcPct val="90000"/>
              </a:lnSpc>
            </a:pPr>
            <a:endParaRPr lang="cs-CZ" dirty="0" smtClean="0"/>
          </a:p>
          <a:p>
            <a:pPr eaLnBrk="1" hangingPunct="1">
              <a:lnSpc>
                <a:spcPct val="90000"/>
              </a:lnSpc>
            </a:pPr>
            <a:r>
              <a:rPr lang="cs-CZ" dirty="0" smtClean="0"/>
              <a:t>Vždy definováno vzhledem k nějakému bodu </a:t>
            </a:r>
            <a:r>
              <a:rPr lang="cs-CZ" b="1" dirty="0" smtClean="0"/>
              <a:t>x</a:t>
            </a:r>
            <a:r>
              <a:rPr lang="cs-CZ" dirty="0" smtClean="0"/>
              <a:t> na ploše </a:t>
            </a:r>
            <a:r>
              <a:rPr lang="cs-CZ" i="1" dirty="0" smtClean="0"/>
              <a:t>S</a:t>
            </a:r>
            <a:r>
              <a:rPr lang="cs-CZ" dirty="0" smtClean="0"/>
              <a:t> se specifikovanou normálou </a:t>
            </a:r>
            <a:r>
              <a:rPr lang="cs-CZ" i="1" dirty="0" smtClean="0"/>
              <a:t>N</a:t>
            </a:r>
            <a:r>
              <a:rPr lang="cs-CZ" dirty="0" smtClean="0"/>
              <a:t>(</a:t>
            </a:r>
            <a:r>
              <a:rPr lang="cs-CZ" b="1" dirty="0" smtClean="0"/>
              <a:t>x</a:t>
            </a:r>
            <a:r>
              <a:rPr lang="cs-CZ" dirty="0" smtClean="0"/>
              <a:t>).</a:t>
            </a:r>
          </a:p>
          <a:p>
            <a:pPr lvl="1" eaLnBrk="1" hangingPunct="1">
              <a:lnSpc>
                <a:spcPct val="90000"/>
              </a:lnSpc>
            </a:pPr>
            <a:r>
              <a:rPr lang="cs-CZ" b="1" dirty="0" smtClean="0"/>
              <a:t>Hodnota radiance závisí na </a:t>
            </a:r>
            <a:r>
              <a:rPr lang="cs-CZ" b="1" i="1" dirty="0" smtClean="0"/>
              <a:t>N</a:t>
            </a:r>
            <a:r>
              <a:rPr lang="cs-CZ" b="1" dirty="0" smtClean="0"/>
              <a:t>(x)</a:t>
            </a:r>
            <a:r>
              <a:rPr lang="cs-CZ" dirty="0" smtClean="0"/>
              <a:t>  (</a:t>
            </a:r>
            <a:r>
              <a:rPr lang="cs-CZ" dirty="0" err="1" smtClean="0"/>
              <a:t>Lambertův</a:t>
            </a:r>
            <a:r>
              <a:rPr lang="cs-CZ" dirty="0" smtClean="0"/>
              <a:t> zákon)</a:t>
            </a:r>
          </a:p>
          <a:p>
            <a:pPr eaLnBrk="1" hangingPunct="1">
              <a:lnSpc>
                <a:spcPct val="90000"/>
              </a:lnSpc>
            </a:pPr>
            <a:endParaRPr lang="cs-CZ" dirty="0" smtClean="0"/>
          </a:p>
          <a:p>
            <a:pPr eaLnBrk="1" hangingPunct="1">
              <a:lnSpc>
                <a:spcPct val="90000"/>
              </a:lnSpc>
            </a:pPr>
            <a:r>
              <a:rPr lang="cs-CZ" dirty="0" smtClean="0"/>
              <a:t>Zajímá nás pouze světlo přicházející z </a:t>
            </a:r>
            <a:r>
              <a:rPr lang="en-US" dirty="0" smtClean="0"/>
              <a:t>horn</a:t>
            </a:r>
            <a:r>
              <a:rPr lang="cs-CZ" dirty="0" smtClean="0"/>
              <a:t>í strany plochy.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2060" y="2276871"/>
            <a:ext cx="6659880" cy="108204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2013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b="1" dirty="0" smtClean="0"/>
              <a:t>Směr, prostorový úhel, integrování na jednotkové kouli</a:t>
            </a:r>
            <a:endParaRPr lang="en-US" b="1" dirty="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97188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Ozáření – </a:t>
            </a:r>
            <a:r>
              <a:rPr lang="cs-CZ" i="1" dirty="0" smtClean="0"/>
              <a:t>E</a:t>
            </a:r>
            <a:r>
              <a:rPr lang="cs-CZ" dirty="0" smtClean="0"/>
              <a:t> </a:t>
            </a:r>
            <a:r>
              <a:rPr lang="en-US" dirty="0" smtClean="0"/>
              <a:t>[W.m</a:t>
            </a:r>
            <a:r>
              <a:rPr lang="en-US" baseline="30000" dirty="0" smtClean="0"/>
              <a:t>-2</a:t>
            </a:r>
            <a:r>
              <a:rPr lang="en-US" dirty="0" smtClean="0"/>
              <a:t>]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48974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i="1" u="sng" dirty="0" smtClean="0"/>
              <a:t>Anglický název</a:t>
            </a:r>
            <a:r>
              <a:rPr lang="cs-CZ" dirty="0" smtClean="0"/>
              <a:t>: </a:t>
            </a:r>
            <a:r>
              <a:rPr lang="cs-CZ" b="1" dirty="0" smtClean="0"/>
              <a:t>i</a:t>
            </a:r>
            <a:r>
              <a:rPr lang="en-US" b="1" dirty="0" err="1" smtClean="0"/>
              <a:t>rradiance</a:t>
            </a:r>
            <a:r>
              <a:rPr lang="en-US" dirty="0" smtClean="0"/>
              <a:t> (flux density)</a:t>
            </a:r>
            <a:endParaRPr lang="cs-CZ" dirty="0" smtClean="0"/>
          </a:p>
          <a:p>
            <a:pPr eaLnBrk="1" hangingPunct="1">
              <a:lnSpc>
                <a:spcPct val="90000"/>
              </a:lnSpc>
            </a:pPr>
            <a:r>
              <a:rPr lang="cs-CZ" i="1" u="sng" dirty="0" smtClean="0"/>
              <a:t>Značka</a:t>
            </a:r>
            <a:r>
              <a:rPr lang="cs-CZ" dirty="0" smtClean="0"/>
              <a:t>: </a:t>
            </a:r>
            <a:r>
              <a:rPr lang="cs-CZ" i="1" dirty="0" smtClean="0"/>
              <a:t>E</a:t>
            </a:r>
          </a:p>
          <a:p>
            <a:pPr eaLnBrk="1" hangingPunct="1">
              <a:lnSpc>
                <a:spcPct val="90000"/>
              </a:lnSpc>
            </a:pPr>
            <a:r>
              <a:rPr lang="cs-CZ" i="1" u="sng" dirty="0" smtClean="0"/>
              <a:t>Jednotka</a:t>
            </a:r>
            <a:r>
              <a:rPr lang="cs-CZ" dirty="0" smtClean="0"/>
              <a:t>: Watt na metr čtvereční </a:t>
            </a:r>
            <a:r>
              <a:rPr lang="cs-CZ" i="1" dirty="0" smtClean="0"/>
              <a:t>– W</a:t>
            </a:r>
            <a:r>
              <a:rPr lang="en-US" dirty="0" smtClean="0"/>
              <a:t>.</a:t>
            </a:r>
            <a:r>
              <a:rPr lang="en-US" i="1" dirty="0" smtClean="0"/>
              <a:t>m</a:t>
            </a:r>
            <a:r>
              <a:rPr lang="en-US" baseline="30000" dirty="0" smtClean="0"/>
              <a:t>-2</a:t>
            </a:r>
            <a:endParaRPr lang="cs-CZ" i="1" dirty="0" smtClean="0"/>
          </a:p>
          <a:p>
            <a:pPr eaLnBrk="1" hangingPunct="1">
              <a:lnSpc>
                <a:spcPct val="90000"/>
              </a:lnSpc>
            </a:pPr>
            <a:r>
              <a:rPr lang="cs-CZ" i="1" u="sng" dirty="0" smtClean="0"/>
              <a:t>Fotometrická veličina</a:t>
            </a:r>
            <a:r>
              <a:rPr lang="en-US" dirty="0" smtClean="0"/>
              <a:t>:</a:t>
            </a:r>
            <a:endParaRPr lang="cs-CZ" dirty="0" smtClean="0"/>
          </a:p>
          <a:p>
            <a:pPr lvl="1" eaLnBrk="1" hangingPunct="1">
              <a:lnSpc>
                <a:spcPct val="90000"/>
              </a:lnSpc>
            </a:pPr>
            <a:r>
              <a:rPr lang="cs-CZ" sz="2400" dirty="0" smtClean="0"/>
              <a:t>osvětlení (</a:t>
            </a:r>
            <a:r>
              <a:rPr lang="cs-CZ" sz="2400" dirty="0" err="1" smtClean="0"/>
              <a:t>illuminance</a:t>
            </a:r>
            <a:r>
              <a:rPr lang="cs-CZ" sz="2400" dirty="0" smtClean="0"/>
              <a:t>), jednotka Lux = lumen.m</a:t>
            </a:r>
            <a:r>
              <a:rPr lang="cs-CZ" sz="2400" baseline="30000" dirty="0" smtClean="0"/>
              <a:t>-2</a:t>
            </a:r>
          </a:p>
          <a:p>
            <a:pPr lvl="1" eaLnBrk="1" hangingPunct="1">
              <a:lnSpc>
                <a:spcPct val="90000"/>
              </a:lnSpc>
            </a:pPr>
            <a:endParaRPr lang="cs-CZ" sz="2400" baseline="30000" dirty="0" smtClean="0"/>
          </a:p>
          <a:p>
            <a:pPr lvl="1" eaLnBrk="1" hangingPunct="1">
              <a:lnSpc>
                <a:spcPct val="90000"/>
              </a:lnSpc>
            </a:pPr>
            <a:endParaRPr lang="cs-CZ" sz="2400" baseline="30000" dirty="0" smtClean="0"/>
          </a:p>
          <a:p>
            <a:pPr lvl="1" eaLnBrk="1" hangingPunct="1">
              <a:lnSpc>
                <a:spcPct val="90000"/>
              </a:lnSpc>
            </a:pPr>
            <a:endParaRPr lang="cs-CZ" sz="2400" baseline="30000" dirty="0" smtClean="0"/>
          </a:p>
          <a:p>
            <a:pPr lvl="1" eaLnBrk="1" hangingPunct="1">
              <a:lnSpc>
                <a:spcPct val="90000"/>
              </a:lnSpc>
            </a:pPr>
            <a:endParaRPr lang="cs-CZ" sz="2400" baseline="30000" dirty="0" smtClean="0"/>
          </a:p>
          <a:p>
            <a:pPr lvl="1" eaLnBrk="1" hangingPunct="1">
              <a:lnSpc>
                <a:spcPct val="90000"/>
              </a:lnSpc>
            </a:pPr>
            <a:endParaRPr lang="en-US" sz="2400" dirty="0" smtClean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3429000"/>
            <a:ext cx="1381125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499992" y="4509120"/>
            <a:ext cx="178766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200" dirty="0" smtClean="0">
                <a:latin typeface="+mj-lt"/>
              </a:rPr>
              <a:t>Expozimetr </a:t>
            </a:r>
          </a:p>
          <a:p>
            <a:r>
              <a:rPr lang="cs-CZ" sz="2200" i="1" dirty="0" smtClean="0">
                <a:latin typeface="+mj-lt"/>
              </a:rPr>
              <a:t>(</a:t>
            </a:r>
            <a:r>
              <a:rPr lang="cs-CZ" sz="2200" i="1" dirty="0" err="1" smtClean="0">
                <a:latin typeface="+mj-lt"/>
              </a:rPr>
              <a:t>light</a:t>
            </a:r>
            <a:r>
              <a:rPr lang="cs-CZ" sz="2200" i="1" dirty="0" smtClean="0">
                <a:latin typeface="+mj-lt"/>
              </a:rPr>
              <a:t> meter)</a:t>
            </a:r>
            <a:endParaRPr lang="en-US" sz="2200" i="1" dirty="0">
              <a:latin typeface="+mj-lt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2013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Lambertův</a:t>
            </a:r>
            <a:r>
              <a:rPr lang="en-US" dirty="0" smtClean="0"/>
              <a:t> </a:t>
            </a:r>
            <a:r>
              <a:rPr lang="en-US" dirty="0" err="1" smtClean="0"/>
              <a:t>kosínový</a:t>
            </a:r>
            <a:r>
              <a:rPr lang="en-US" dirty="0" smtClean="0"/>
              <a:t> </a:t>
            </a:r>
            <a:r>
              <a:rPr lang="en-US" dirty="0" err="1" smtClean="0"/>
              <a:t>zákon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Johan </a:t>
            </a:r>
            <a:r>
              <a:rPr lang="cs-CZ" dirty="0" err="1" smtClean="0"/>
              <a:t>Heindrich</a:t>
            </a:r>
            <a:r>
              <a:rPr lang="cs-CZ" dirty="0" smtClean="0"/>
              <a:t> Lambert, </a:t>
            </a:r>
            <a:r>
              <a:rPr lang="cs-CZ" i="1" dirty="0" err="1" smtClean="0"/>
              <a:t>Photometria</a:t>
            </a:r>
            <a:r>
              <a:rPr lang="cs-CZ" i="1" dirty="0" smtClean="0"/>
              <a:t>, 1760</a:t>
            </a:r>
            <a:endParaRPr lang="en-US" i="1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339752" y="2996952"/>
            <a:ext cx="4536504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339752" y="3149352"/>
            <a:ext cx="4536504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339752" y="3284984"/>
            <a:ext cx="4536504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339752" y="3429000"/>
            <a:ext cx="4536504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339752" y="3581400"/>
            <a:ext cx="4536504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339752" y="3717032"/>
            <a:ext cx="4536504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339752" y="3861048"/>
            <a:ext cx="4536504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339752" y="4013448"/>
            <a:ext cx="4536504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339752" y="4149080"/>
            <a:ext cx="4536504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572000" y="2924944"/>
            <a:ext cx="0" cy="129614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1201" name="Object 4"/>
          <p:cNvGraphicFramePr>
            <a:graphicFrameLocks noChangeAspect="1"/>
          </p:cNvGraphicFramePr>
          <p:nvPr/>
        </p:nvGraphicFramePr>
        <p:xfrm>
          <a:off x="4073525" y="4935538"/>
          <a:ext cx="996950" cy="858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2" name="Rovnice" r:id="rId3" imgW="457200" imgH="393480" progId="Equation.3">
                  <p:embed/>
                </p:oleObj>
              </mc:Choice>
              <mc:Fallback>
                <p:oleObj name="Rovnice" r:id="rId3" imgW="457200" imgH="393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3525" y="4935538"/>
                        <a:ext cx="996950" cy="858837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1271372" y="3284984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latin typeface="Symbol" pitchFamily="18" charset="2"/>
              </a:rPr>
              <a:t>F</a:t>
            </a:r>
            <a:endParaRPr lang="en-US" sz="2400" dirty="0" smtClean="0">
              <a:latin typeface="Symbol" pitchFamily="18" charset="2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385090" y="2350041"/>
            <a:ext cx="37382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200" i="1" dirty="0" smtClean="0">
                <a:latin typeface="+mn-lt"/>
              </a:rPr>
              <a:t>A</a:t>
            </a:r>
            <a:endParaRPr lang="en-US" sz="2200" i="1" dirty="0" smtClean="0">
              <a:latin typeface="+mn-lt"/>
            </a:endParaRPr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2013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Lambertův</a:t>
            </a:r>
            <a:r>
              <a:rPr lang="en-US" dirty="0" smtClean="0"/>
              <a:t> </a:t>
            </a:r>
            <a:r>
              <a:rPr lang="en-US" dirty="0" err="1" smtClean="0"/>
              <a:t>kosínový</a:t>
            </a:r>
            <a:r>
              <a:rPr lang="en-US" dirty="0" smtClean="0"/>
              <a:t> </a:t>
            </a:r>
            <a:r>
              <a:rPr lang="en-US" dirty="0" err="1" smtClean="0"/>
              <a:t>zákon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Johan </a:t>
            </a:r>
            <a:r>
              <a:rPr lang="cs-CZ" dirty="0" err="1" smtClean="0"/>
              <a:t>Heindrich</a:t>
            </a:r>
            <a:r>
              <a:rPr lang="cs-CZ" dirty="0" smtClean="0"/>
              <a:t> Lambert, </a:t>
            </a:r>
            <a:r>
              <a:rPr lang="cs-CZ" i="1" dirty="0" err="1" smtClean="0"/>
              <a:t>Photometria</a:t>
            </a:r>
            <a:r>
              <a:rPr lang="cs-CZ" i="1" dirty="0" smtClean="0"/>
              <a:t>, 1760</a:t>
            </a:r>
            <a:endParaRPr lang="en-US" i="1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339752" y="2996952"/>
            <a:ext cx="4536504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339752" y="3149352"/>
            <a:ext cx="4536504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339752" y="3284984"/>
            <a:ext cx="4536504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339752" y="3429000"/>
            <a:ext cx="4536504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339752" y="3581400"/>
            <a:ext cx="4536504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339752" y="3717032"/>
            <a:ext cx="4536504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339752" y="3861048"/>
            <a:ext cx="4536504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339752" y="4013448"/>
            <a:ext cx="4536504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339752" y="4149080"/>
            <a:ext cx="4536504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572000" y="2924944"/>
            <a:ext cx="0" cy="1296144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385090" y="2350041"/>
            <a:ext cx="37382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200" i="1" dirty="0" smtClean="0">
                <a:latin typeface="+mn-lt"/>
              </a:rPr>
              <a:t>A</a:t>
            </a:r>
            <a:endParaRPr lang="en-US" sz="2200" i="1" dirty="0" smtClean="0">
              <a:latin typeface="+mn-lt"/>
            </a:endParaRPr>
          </a:p>
        </p:txBody>
      </p:sp>
      <p:graphicFrame>
        <p:nvGraphicFramePr>
          <p:cNvPr id="51201" name="Object 4"/>
          <p:cNvGraphicFramePr>
            <a:graphicFrameLocks noChangeAspect="1"/>
          </p:cNvGraphicFramePr>
          <p:nvPr/>
        </p:nvGraphicFramePr>
        <p:xfrm>
          <a:off x="3381375" y="4935538"/>
          <a:ext cx="2381250" cy="858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11" name="Rovnice" r:id="rId3" imgW="1091880" imgH="393480" progId="Equation.3">
                  <p:embed/>
                </p:oleObj>
              </mc:Choice>
              <mc:Fallback>
                <p:oleObj name="Rovnice" r:id="rId3" imgW="1091880" imgH="393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1375" y="4935538"/>
                        <a:ext cx="2381250" cy="858837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0" name="Straight Connector 19"/>
          <p:cNvCxnSpPr/>
          <p:nvPr/>
        </p:nvCxnSpPr>
        <p:spPr>
          <a:xfrm flipV="1">
            <a:off x="4572000" y="2924944"/>
            <a:ext cx="720080" cy="1296144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271372" y="3284984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latin typeface="Symbol" pitchFamily="18" charset="2"/>
              </a:rPr>
              <a:t>F</a:t>
            </a:r>
            <a:endParaRPr lang="en-US" sz="2400" dirty="0" smtClean="0">
              <a:latin typeface="Symbol" pitchFamily="18" charset="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51170" y="4149080"/>
            <a:ext cx="344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latin typeface="Symbol" pitchFamily="18" charset="2"/>
              </a:rPr>
              <a:t>q</a:t>
            </a:r>
            <a:endParaRPr lang="en-US" sz="2400" dirty="0" smtClean="0">
              <a:latin typeface="Symbol" pitchFamily="18" charset="2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4572000" y="4221088"/>
            <a:ext cx="1224136" cy="504056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076056" y="2350041"/>
            <a:ext cx="161614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200" i="1" dirty="0" smtClean="0">
                <a:latin typeface="+mn-lt"/>
              </a:rPr>
              <a:t>A</a:t>
            </a:r>
            <a:r>
              <a:rPr lang="en-US" sz="2200" i="1" dirty="0" smtClean="0">
                <a:latin typeface="+mn-lt"/>
              </a:rPr>
              <a:t>’=A / </a:t>
            </a:r>
            <a:r>
              <a:rPr lang="en-US" sz="2200" i="1" dirty="0" err="1" smtClean="0">
                <a:latin typeface="+mn-lt"/>
              </a:rPr>
              <a:t>c</a:t>
            </a:r>
            <a:r>
              <a:rPr lang="en-US" sz="2200" dirty="0" err="1" smtClean="0">
                <a:latin typeface="+mn-lt"/>
              </a:rPr>
              <a:t>os</a:t>
            </a:r>
            <a:r>
              <a:rPr lang="en-US" sz="2200" i="1" dirty="0" err="1" smtClean="0">
                <a:latin typeface="Symbol" pitchFamily="18" charset="2"/>
              </a:rPr>
              <a:t>q</a:t>
            </a:r>
            <a:endParaRPr lang="en-US" sz="2200" i="1" dirty="0" smtClean="0">
              <a:latin typeface="Symbol" pitchFamily="18" charset="2"/>
            </a:endParaRPr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2013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4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2013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920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2013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Intenzita vyzařování – </a:t>
            </a:r>
            <a:r>
              <a:rPr lang="cs-CZ" i="1" dirty="0" smtClean="0"/>
              <a:t>B</a:t>
            </a:r>
            <a:r>
              <a:rPr lang="cs-CZ" dirty="0" smtClean="0"/>
              <a:t> </a:t>
            </a:r>
            <a:r>
              <a:rPr lang="en-US" dirty="0" smtClean="0"/>
              <a:t>[W.m</a:t>
            </a:r>
            <a:r>
              <a:rPr lang="en-US" baseline="30000" dirty="0" smtClean="0"/>
              <a:t>-2</a:t>
            </a:r>
            <a:r>
              <a:rPr lang="en-US" dirty="0" smtClean="0"/>
              <a:t>]</a:t>
            </a: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58875"/>
            <a:ext cx="8229600" cy="4646613"/>
          </a:xfrm>
        </p:spPr>
        <p:txBody>
          <a:bodyPr/>
          <a:lstStyle/>
          <a:p>
            <a:pPr marL="342900" lvl="1" indent="-342900" eaLnBrk="1" hangingPunct="1">
              <a:lnSpc>
                <a:spcPct val="90000"/>
              </a:lnSpc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cs-CZ" sz="2400" dirty="0" smtClean="0"/>
              <a:t>Jako ozáření (</a:t>
            </a:r>
            <a:r>
              <a:rPr lang="cs-CZ" sz="2400" dirty="0" err="1" smtClean="0"/>
              <a:t>irradiance</a:t>
            </a:r>
            <a:r>
              <a:rPr lang="cs-CZ" sz="2400" dirty="0" smtClean="0"/>
              <a:t>), avšak místo příchozího světla nás zajímá světlo vyzářené.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400" dirty="0" smtClean="0"/>
              <a:t>Vyzářené světlo může být emitováno z plošky (pokud jde o světelný zdroj) nebo odraženo.</a:t>
            </a:r>
          </a:p>
          <a:p>
            <a:pPr lvl="1" eaLnBrk="1" hangingPunct="1">
              <a:lnSpc>
                <a:spcPct val="90000"/>
              </a:lnSpc>
            </a:pPr>
            <a:endParaRPr lang="cs-CZ" sz="2400" dirty="0" smtClean="0"/>
          </a:p>
          <a:p>
            <a:pPr eaLnBrk="1" hangingPunct="1">
              <a:lnSpc>
                <a:spcPct val="90000"/>
              </a:lnSpc>
            </a:pPr>
            <a:r>
              <a:rPr lang="cs-CZ" i="1" u="sng" dirty="0" smtClean="0"/>
              <a:t>Anglický název</a:t>
            </a:r>
            <a:r>
              <a:rPr lang="cs-CZ" dirty="0" smtClean="0"/>
              <a:t>: Radiant </a:t>
            </a:r>
            <a:r>
              <a:rPr lang="cs-CZ" dirty="0" err="1" smtClean="0"/>
              <a:t>exitance</a:t>
            </a:r>
            <a:r>
              <a:rPr lang="cs-CZ" dirty="0" smtClean="0"/>
              <a:t>, </a:t>
            </a:r>
            <a:r>
              <a:rPr lang="cs-CZ" b="1" dirty="0" err="1" smtClean="0"/>
              <a:t>radiosity</a:t>
            </a:r>
            <a:endParaRPr lang="cs-CZ" b="1" dirty="0" smtClean="0"/>
          </a:p>
          <a:p>
            <a:pPr eaLnBrk="1" hangingPunct="1">
              <a:lnSpc>
                <a:spcPct val="90000"/>
              </a:lnSpc>
            </a:pPr>
            <a:r>
              <a:rPr lang="cs-CZ" i="1" u="sng" dirty="0" smtClean="0"/>
              <a:t>Značka</a:t>
            </a:r>
            <a:r>
              <a:rPr lang="cs-CZ" dirty="0" smtClean="0"/>
              <a:t>: </a:t>
            </a:r>
            <a:r>
              <a:rPr lang="cs-CZ" i="1" dirty="0" smtClean="0"/>
              <a:t>B</a:t>
            </a:r>
            <a:r>
              <a:rPr lang="cs-CZ" dirty="0" smtClean="0"/>
              <a:t>, </a:t>
            </a:r>
            <a:r>
              <a:rPr lang="cs-CZ" i="1" dirty="0" smtClean="0"/>
              <a:t>M</a:t>
            </a:r>
          </a:p>
          <a:p>
            <a:pPr eaLnBrk="1" hangingPunct="1">
              <a:lnSpc>
                <a:spcPct val="90000"/>
              </a:lnSpc>
            </a:pPr>
            <a:r>
              <a:rPr lang="cs-CZ" i="1" u="sng" dirty="0" smtClean="0"/>
              <a:t>Jednotka</a:t>
            </a:r>
            <a:r>
              <a:rPr lang="cs-CZ" dirty="0" smtClean="0"/>
              <a:t>: Watt na metr čtvereční </a:t>
            </a:r>
            <a:r>
              <a:rPr lang="cs-CZ" i="1" dirty="0" smtClean="0"/>
              <a:t>– </a:t>
            </a:r>
            <a:r>
              <a:rPr lang="cs-CZ" dirty="0" smtClean="0"/>
              <a:t>W</a:t>
            </a:r>
            <a:r>
              <a:rPr lang="en-US" dirty="0" smtClean="0"/>
              <a:t>.m</a:t>
            </a:r>
            <a:r>
              <a:rPr lang="en-US" baseline="30000" dirty="0" smtClean="0"/>
              <a:t>-2</a:t>
            </a:r>
            <a:endParaRPr lang="cs-CZ" i="1" dirty="0" smtClean="0"/>
          </a:p>
          <a:p>
            <a:pPr eaLnBrk="1" hangingPunct="1">
              <a:lnSpc>
                <a:spcPct val="90000"/>
              </a:lnSpc>
            </a:pPr>
            <a:r>
              <a:rPr lang="cs-CZ" i="1" u="sng" dirty="0" smtClean="0"/>
              <a:t>Fotometrická veličina</a:t>
            </a:r>
            <a:r>
              <a:rPr lang="cs-CZ" dirty="0" smtClean="0"/>
              <a:t>: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400" dirty="0" err="1" smtClean="0"/>
              <a:t>Luminosity</a:t>
            </a:r>
            <a:r>
              <a:rPr lang="cs-CZ" sz="2400" dirty="0" smtClean="0"/>
              <a:t>, jednotka Lux = lumen.m</a:t>
            </a:r>
            <a:r>
              <a:rPr lang="cs-CZ" sz="2400" baseline="30000" dirty="0" smtClean="0"/>
              <a:t>-2</a:t>
            </a:r>
            <a:endParaRPr lang="en-US" sz="24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2013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Zářivost – </a:t>
            </a:r>
            <a:r>
              <a:rPr lang="cs-CZ" i="1" dirty="0" smtClean="0"/>
              <a:t>I</a:t>
            </a:r>
            <a:r>
              <a:rPr lang="cs-CZ" dirty="0" smtClean="0"/>
              <a:t> </a:t>
            </a:r>
            <a:r>
              <a:rPr lang="en-US" dirty="0" smtClean="0"/>
              <a:t>[W.sr</a:t>
            </a:r>
            <a:r>
              <a:rPr lang="en-US" baseline="30000" dirty="0" smtClean="0"/>
              <a:t>-1</a:t>
            </a:r>
            <a:r>
              <a:rPr lang="en-US" dirty="0" smtClean="0"/>
              <a:t>]</a:t>
            </a:r>
          </a:p>
        </p:txBody>
      </p:sp>
      <p:sp>
        <p:nvSpPr>
          <p:cNvPr id="71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313"/>
            <a:ext cx="8229600" cy="51847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dirty="0" smtClean="0"/>
              <a:t>Úhlová hustota toku daném směru </a:t>
            </a:r>
            <a:r>
              <a:rPr lang="cs-CZ" dirty="0" smtClean="0">
                <a:latin typeface="Symbol" pitchFamily="18" charset="2"/>
              </a:rPr>
              <a:t>w</a:t>
            </a:r>
            <a:endParaRPr lang="cs-CZ" dirty="0" smtClean="0"/>
          </a:p>
          <a:p>
            <a:pPr eaLnBrk="1" hangingPunct="1">
              <a:lnSpc>
                <a:spcPct val="90000"/>
              </a:lnSpc>
            </a:pPr>
            <a:endParaRPr lang="cs-CZ" i="1" u="sng" dirty="0" smtClean="0"/>
          </a:p>
          <a:p>
            <a:endParaRPr lang="cs-CZ" b="1" dirty="0" smtClean="0"/>
          </a:p>
          <a:p>
            <a:endParaRPr lang="cs-CZ" b="1" dirty="0" smtClean="0"/>
          </a:p>
          <a:p>
            <a:r>
              <a:rPr lang="cs-CZ" b="1" dirty="0" smtClean="0"/>
              <a:t>Definice</a:t>
            </a:r>
            <a:r>
              <a:rPr lang="en-US" b="1" dirty="0" smtClean="0"/>
              <a:t>: </a:t>
            </a:r>
            <a:r>
              <a:rPr lang="cs-CZ" i="1" dirty="0" smtClean="0"/>
              <a:t>Zářivost</a:t>
            </a:r>
            <a:r>
              <a:rPr lang="cs-CZ" dirty="0" smtClean="0"/>
              <a:t> je výkon na jednotkový prostorový úhel vyzařovaný z bodového zdroje.</a:t>
            </a:r>
          </a:p>
          <a:p>
            <a:pPr eaLnBrk="1" hangingPunct="1">
              <a:lnSpc>
                <a:spcPct val="90000"/>
              </a:lnSpc>
            </a:pPr>
            <a:endParaRPr lang="cs-CZ" i="1" u="sng" dirty="0" smtClean="0"/>
          </a:p>
          <a:p>
            <a:pPr eaLnBrk="1" hangingPunct="1">
              <a:lnSpc>
                <a:spcPct val="90000"/>
              </a:lnSpc>
            </a:pPr>
            <a:r>
              <a:rPr lang="cs-CZ" i="1" u="sng" dirty="0" smtClean="0"/>
              <a:t>Anglický název</a:t>
            </a:r>
            <a:r>
              <a:rPr lang="cs-CZ" dirty="0" smtClean="0"/>
              <a:t>: </a:t>
            </a:r>
            <a:r>
              <a:rPr lang="en-US" dirty="0" smtClean="0"/>
              <a:t>Radiant intensity</a:t>
            </a:r>
            <a:endParaRPr lang="cs-CZ" b="1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cs-CZ" i="1" u="sng" dirty="0" smtClean="0"/>
              <a:t>Jednotka</a:t>
            </a:r>
            <a:r>
              <a:rPr lang="cs-CZ" dirty="0" smtClean="0"/>
              <a:t>: Watt na </a:t>
            </a:r>
            <a:r>
              <a:rPr lang="en-US" dirty="0" err="1" smtClean="0"/>
              <a:t>steradi</a:t>
            </a:r>
            <a:r>
              <a:rPr lang="cs-CZ" dirty="0" err="1" smtClean="0"/>
              <a:t>án</a:t>
            </a:r>
            <a:r>
              <a:rPr lang="cs-CZ" dirty="0" smtClean="0"/>
              <a:t> </a:t>
            </a:r>
            <a:r>
              <a:rPr lang="cs-CZ" i="1" dirty="0" smtClean="0"/>
              <a:t>– W</a:t>
            </a:r>
            <a:r>
              <a:rPr lang="en-US" dirty="0" smtClean="0"/>
              <a:t>.</a:t>
            </a:r>
            <a:r>
              <a:rPr lang="cs-CZ" dirty="0" err="1" smtClean="0"/>
              <a:t>sr</a:t>
            </a:r>
            <a:r>
              <a:rPr lang="en-US" baseline="30000" dirty="0" smtClean="0"/>
              <a:t>-</a:t>
            </a:r>
            <a:r>
              <a:rPr lang="cs-CZ" baseline="30000" dirty="0" smtClean="0"/>
              <a:t>1</a:t>
            </a:r>
            <a:endParaRPr lang="cs-CZ" i="1" dirty="0" smtClean="0"/>
          </a:p>
          <a:p>
            <a:pPr eaLnBrk="1" hangingPunct="1">
              <a:lnSpc>
                <a:spcPct val="90000"/>
              </a:lnSpc>
            </a:pPr>
            <a:r>
              <a:rPr lang="cs-CZ" i="1" u="sng" dirty="0" smtClean="0"/>
              <a:t>Fotometrická veličina</a:t>
            </a:r>
            <a:endParaRPr lang="cs-CZ" i="1" dirty="0" smtClean="0"/>
          </a:p>
          <a:p>
            <a:pPr lvl="1" eaLnBrk="1" hangingPunct="1">
              <a:lnSpc>
                <a:spcPct val="90000"/>
              </a:lnSpc>
            </a:pPr>
            <a:r>
              <a:rPr lang="cs-CZ" sz="2400" b="1" dirty="0" smtClean="0"/>
              <a:t>Svítivost </a:t>
            </a:r>
            <a:r>
              <a:rPr lang="cs-CZ" sz="2400" dirty="0" smtClean="0"/>
              <a:t>(</a:t>
            </a:r>
            <a:r>
              <a:rPr lang="cs-CZ" sz="2400" dirty="0" err="1" smtClean="0"/>
              <a:t>luminous</a:t>
            </a:r>
            <a:r>
              <a:rPr lang="cs-CZ" sz="2400" dirty="0" smtClean="0"/>
              <a:t> intensity)</a:t>
            </a:r>
            <a:br>
              <a:rPr lang="cs-CZ" sz="2400" dirty="0" smtClean="0"/>
            </a:br>
            <a:r>
              <a:rPr lang="cs-CZ" sz="2400" dirty="0" smtClean="0"/>
              <a:t>jednotka </a:t>
            </a:r>
            <a:r>
              <a:rPr lang="cs-CZ" sz="2400" b="1" dirty="0" smtClean="0"/>
              <a:t>Kandela (cd=lumen.</a:t>
            </a:r>
            <a:r>
              <a:rPr lang="cs-CZ" sz="2400" b="1" dirty="0" err="1" smtClean="0"/>
              <a:t>sr</a:t>
            </a:r>
            <a:r>
              <a:rPr lang="cs-CZ" sz="2400" b="1" baseline="30000" dirty="0" smtClean="0"/>
              <a:t>-1</a:t>
            </a:r>
            <a:r>
              <a:rPr lang="cs-CZ" sz="2400" b="1" dirty="0" smtClean="0"/>
              <a:t>), zákl. </a:t>
            </a:r>
            <a:r>
              <a:rPr lang="cs-CZ" sz="2400" b="1" dirty="0" err="1" smtClean="0"/>
              <a:t>jedn</a:t>
            </a:r>
            <a:r>
              <a:rPr lang="cs-CZ" sz="2400" b="1" dirty="0" smtClean="0"/>
              <a:t>. SI</a:t>
            </a:r>
            <a:endParaRPr lang="en-US" sz="2400" b="1" dirty="0" smtClean="0"/>
          </a:p>
        </p:txBody>
      </p:sp>
      <p:graphicFrame>
        <p:nvGraphicFramePr>
          <p:cNvPr id="7170" name="Object 4"/>
          <p:cNvGraphicFramePr>
            <a:graphicFrameLocks noChangeAspect="1"/>
          </p:cNvGraphicFramePr>
          <p:nvPr/>
        </p:nvGraphicFramePr>
        <p:xfrm>
          <a:off x="3008560" y="2138114"/>
          <a:ext cx="1995488" cy="858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3" name="Rovnice" r:id="rId3" imgW="914400" imgH="393480" progId="Equation.3">
                  <p:embed/>
                </p:oleObj>
              </mc:Choice>
              <mc:Fallback>
                <p:oleObj name="Rovnice" r:id="rId3" imgW="914400" imgH="393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8560" y="2138114"/>
                        <a:ext cx="1995488" cy="858838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476672"/>
            <a:ext cx="2818581" cy="2491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2013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Bodov</a:t>
            </a:r>
            <a:r>
              <a:rPr lang="cs-CZ" smtClean="0"/>
              <a:t>é světelné zdroje</a:t>
            </a:r>
            <a:endParaRPr lang="en-US" smtClean="0"/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313"/>
            <a:ext cx="8229600" cy="4968875"/>
          </a:xfrm>
        </p:spPr>
        <p:txBody>
          <a:bodyPr/>
          <a:lstStyle/>
          <a:p>
            <a:pPr eaLnBrk="1" hangingPunct="1"/>
            <a:r>
              <a:rPr lang="cs-CZ" dirty="0" smtClean="0"/>
              <a:t>Světlo emitováno z jednoho bodu</a:t>
            </a:r>
          </a:p>
          <a:p>
            <a:pPr eaLnBrk="1" hangingPunct="1"/>
            <a:r>
              <a:rPr lang="cs-CZ" dirty="0" smtClean="0"/>
              <a:t>Emise plně popsána intenzitou jako funkcí směru vyzařování: </a:t>
            </a:r>
            <a:r>
              <a:rPr lang="cs-CZ" i="1" dirty="0" smtClean="0"/>
              <a:t>I</a:t>
            </a:r>
            <a:r>
              <a:rPr lang="cs-CZ" dirty="0" smtClean="0"/>
              <a:t>(</a:t>
            </a:r>
            <a:r>
              <a:rPr lang="cs-CZ" dirty="0" smtClean="0">
                <a:latin typeface="Symbol" pitchFamily="18" charset="2"/>
              </a:rPr>
              <a:t>w</a:t>
            </a:r>
            <a:r>
              <a:rPr lang="cs-CZ" dirty="0" smtClean="0"/>
              <a:t>)</a:t>
            </a:r>
          </a:p>
          <a:p>
            <a:pPr lvl="1" eaLnBrk="1" hangingPunct="1"/>
            <a:r>
              <a:rPr lang="cs-CZ" b="1" dirty="0" smtClean="0"/>
              <a:t>Izotropní bodové světlo</a:t>
            </a:r>
          </a:p>
          <a:p>
            <a:pPr lvl="2" eaLnBrk="1" hangingPunct="1"/>
            <a:r>
              <a:rPr lang="cs-CZ" dirty="0" smtClean="0"/>
              <a:t>konstantní intenzita</a:t>
            </a:r>
          </a:p>
          <a:p>
            <a:pPr lvl="1" eaLnBrk="1" hangingPunct="1"/>
            <a:r>
              <a:rPr lang="cs-CZ" b="1" dirty="0" smtClean="0"/>
              <a:t>Reflektor </a:t>
            </a:r>
            <a:r>
              <a:rPr lang="en-US" b="1" dirty="0" smtClean="0"/>
              <a:t>(</a:t>
            </a:r>
            <a:r>
              <a:rPr lang="cs-CZ" b="1" dirty="0" smtClean="0"/>
              <a:t>Spot </a:t>
            </a:r>
            <a:r>
              <a:rPr lang="en-US" b="1" dirty="0" smtClean="0"/>
              <a:t>light)</a:t>
            </a:r>
          </a:p>
          <a:p>
            <a:pPr lvl="2" eaLnBrk="1" hangingPunct="1"/>
            <a:r>
              <a:rPr lang="en-US" dirty="0" err="1" smtClean="0"/>
              <a:t>Konstantn</a:t>
            </a:r>
            <a:r>
              <a:rPr lang="cs-CZ" dirty="0" smtClean="0"/>
              <a:t>í uvnitř kuželu, nula jinde</a:t>
            </a:r>
            <a:endParaRPr lang="en-US" dirty="0" smtClean="0"/>
          </a:p>
          <a:p>
            <a:pPr lvl="1" eaLnBrk="1" hangingPunct="1"/>
            <a:r>
              <a:rPr lang="cs-CZ" b="1" dirty="0" smtClean="0"/>
              <a:t>Obecný bodový zdroj</a:t>
            </a:r>
          </a:p>
          <a:p>
            <a:pPr lvl="2" eaLnBrk="1" hangingPunct="1"/>
            <a:r>
              <a:rPr lang="cs-CZ" dirty="0" smtClean="0"/>
              <a:t>Popsán </a:t>
            </a:r>
            <a:r>
              <a:rPr lang="cs-CZ" b="1" i="1" dirty="0" smtClean="0"/>
              <a:t>goniometrickým diagramem</a:t>
            </a:r>
          </a:p>
          <a:p>
            <a:pPr lvl="3" eaLnBrk="1" hangingPunct="1"/>
            <a:r>
              <a:rPr lang="cs-CZ" dirty="0" smtClean="0"/>
              <a:t>Tabulkové vyjádření </a:t>
            </a:r>
            <a:r>
              <a:rPr lang="cs-CZ" i="1" dirty="0" smtClean="0"/>
              <a:t>I</a:t>
            </a:r>
            <a:r>
              <a:rPr lang="cs-CZ" dirty="0" smtClean="0"/>
              <a:t>(</a:t>
            </a:r>
            <a:r>
              <a:rPr lang="cs-CZ" dirty="0" smtClean="0">
                <a:latin typeface="Symbol" pitchFamily="18" charset="2"/>
              </a:rPr>
              <a:t>w</a:t>
            </a:r>
            <a:r>
              <a:rPr lang="cs-CZ" dirty="0" smtClean="0"/>
              <a:t>) pro bodové světlo</a:t>
            </a:r>
          </a:p>
          <a:p>
            <a:pPr lvl="3" eaLnBrk="1" hangingPunct="1"/>
            <a:r>
              <a:rPr lang="cs-CZ" dirty="0" smtClean="0"/>
              <a:t>Používáno v osvětlovací technice</a:t>
            </a:r>
          </a:p>
          <a:p>
            <a:pPr lvl="3" eaLnBrk="1" hangingPunct="1"/>
            <a:endParaRPr lang="en-US" dirty="0" smtClean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2013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SpotLight - Reflektor</a:t>
            </a:r>
            <a:endParaRPr lang="cs-CZ" smtClean="0"/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196975"/>
            <a:ext cx="5338762" cy="5400675"/>
          </a:xfrm>
        </p:spPr>
        <p:txBody>
          <a:bodyPr/>
          <a:lstStyle/>
          <a:p>
            <a:pPr eaLnBrk="1" hangingPunct="1"/>
            <a:r>
              <a:rPr lang="cs-CZ" smtClean="0"/>
              <a:t>B</a:t>
            </a:r>
            <a:r>
              <a:rPr lang="en-US" smtClean="0"/>
              <a:t>odov</a:t>
            </a:r>
            <a:r>
              <a:rPr lang="cs-CZ" smtClean="0"/>
              <a:t>é</a:t>
            </a:r>
            <a:r>
              <a:rPr lang="en-US" smtClean="0"/>
              <a:t> sv</a:t>
            </a:r>
            <a:r>
              <a:rPr lang="cs-CZ" smtClean="0"/>
              <a:t>ětlo s nekonstantní závislostí intenzity na směru</a:t>
            </a:r>
          </a:p>
          <a:p>
            <a:pPr eaLnBrk="1" hangingPunct="1"/>
            <a:r>
              <a:rPr lang="cs-CZ" smtClean="0"/>
              <a:t>Intenzita je funkcí odchylky od referenčního směru </a:t>
            </a:r>
            <a:r>
              <a:rPr lang="cs-CZ" b="1" smtClean="0"/>
              <a:t>d :</a:t>
            </a:r>
            <a:br>
              <a:rPr lang="cs-CZ" b="1" smtClean="0"/>
            </a:br>
            <a:endParaRPr lang="cs-CZ" b="1" smtClean="0"/>
          </a:p>
          <a:p>
            <a:pPr eaLnBrk="1" hangingPunct="1"/>
            <a:r>
              <a:rPr lang="cs-CZ" smtClean="0"/>
              <a:t>Např.</a:t>
            </a:r>
            <a:br>
              <a:rPr lang="cs-CZ" smtClean="0"/>
            </a:br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r>
              <a:rPr lang="cs-CZ" smtClean="0"/>
              <a:t>Jaký je tok v případě (1) a (2)?</a:t>
            </a:r>
          </a:p>
          <a:p>
            <a:pPr eaLnBrk="1" hangingPunct="1"/>
            <a:endParaRPr lang="cs-CZ" smtClean="0"/>
          </a:p>
          <a:p>
            <a:pPr eaLnBrk="1" hangingPunct="1"/>
            <a:endParaRPr lang="cs-CZ" smtClean="0"/>
          </a:p>
        </p:txBody>
      </p:sp>
      <p:pic>
        <p:nvPicPr>
          <p:cNvPr id="307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404813"/>
            <a:ext cx="2855913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Oval 5"/>
          <p:cNvSpPr>
            <a:spLocks noChangeArrowheads="1"/>
          </p:cNvSpPr>
          <p:nvPr/>
        </p:nvSpPr>
        <p:spPr bwMode="auto">
          <a:xfrm rot="1904254">
            <a:off x="7156450" y="3879850"/>
            <a:ext cx="649288" cy="20161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1" name="Line 6"/>
          <p:cNvSpPr>
            <a:spLocks noChangeShapeType="1"/>
          </p:cNvSpPr>
          <p:nvPr/>
        </p:nvSpPr>
        <p:spPr bwMode="auto">
          <a:xfrm flipH="1" flipV="1">
            <a:off x="5580063" y="3573463"/>
            <a:ext cx="1366837" cy="2159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2" name="Line 7"/>
          <p:cNvSpPr>
            <a:spLocks noChangeShapeType="1"/>
          </p:cNvSpPr>
          <p:nvPr/>
        </p:nvSpPr>
        <p:spPr bwMode="auto">
          <a:xfrm flipH="1" flipV="1">
            <a:off x="5580063" y="3573463"/>
            <a:ext cx="2374900" cy="431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3" name="Arc 9"/>
          <p:cNvSpPr>
            <a:spLocks/>
          </p:cNvSpPr>
          <p:nvPr/>
        </p:nvSpPr>
        <p:spPr bwMode="auto">
          <a:xfrm rot="10249460" flipH="1">
            <a:off x="6227763" y="3860800"/>
            <a:ext cx="720725" cy="720725"/>
          </a:xfrm>
          <a:custGeom>
            <a:avLst/>
            <a:gdLst>
              <a:gd name="T0" fmla="*/ 0 w 21600"/>
              <a:gd name="T1" fmla="*/ 0 h 21600"/>
              <a:gd name="T2" fmla="*/ 802418889 w 21600"/>
              <a:gd name="T3" fmla="*/ 802418889 h 21600"/>
              <a:gd name="T4" fmla="*/ 0 w 21600"/>
              <a:gd name="T5" fmla="*/ 802418889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4" name="Line 10"/>
          <p:cNvSpPr>
            <a:spLocks noChangeShapeType="1"/>
          </p:cNvSpPr>
          <p:nvPr/>
        </p:nvSpPr>
        <p:spPr bwMode="auto">
          <a:xfrm>
            <a:off x="5580063" y="3573463"/>
            <a:ext cx="2879725" cy="2016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85" name="Text Box 11"/>
          <p:cNvSpPr txBox="1">
            <a:spLocks noChangeArrowheads="1"/>
          </p:cNvSpPr>
          <p:nvPr/>
        </p:nvSpPr>
        <p:spPr bwMode="auto">
          <a:xfrm>
            <a:off x="8008938" y="4959350"/>
            <a:ext cx="369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d</a:t>
            </a:r>
            <a:endParaRPr lang="cs-CZ" b="1"/>
          </a:p>
        </p:txBody>
      </p:sp>
      <p:sp>
        <p:nvSpPr>
          <p:cNvPr id="3086" name="Line 13"/>
          <p:cNvSpPr>
            <a:spLocks noChangeShapeType="1"/>
          </p:cNvSpPr>
          <p:nvPr/>
        </p:nvSpPr>
        <p:spPr bwMode="auto">
          <a:xfrm>
            <a:off x="5580063" y="3573463"/>
            <a:ext cx="1871662" cy="2376487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87" name="Rectangle 14"/>
          <p:cNvSpPr>
            <a:spLocks noChangeArrowheads="1"/>
          </p:cNvSpPr>
          <p:nvPr/>
        </p:nvSpPr>
        <p:spPr bwMode="auto">
          <a:xfrm>
            <a:off x="7380288" y="5656263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</a:rPr>
              <a:t>w</a:t>
            </a:r>
            <a:endParaRPr lang="cs-CZ">
              <a:latin typeface="Symbol" pitchFamily="18" charset="2"/>
            </a:endParaRPr>
          </a:p>
        </p:txBody>
      </p:sp>
      <p:graphicFrame>
        <p:nvGraphicFramePr>
          <p:cNvPr id="3074" name="Object 1314"/>
          <p:cNvGraphicFramePr>
            <a:graphicFrameLocks noChangeAspect="1"/>
          </p:cNvGraphicFramePr>
          <p:nvPr/>
        </p:nvGraphicFramePr>
        <p:xfrm>
          <a:off x="1703388" y="2847975"/>
          <a:ext cx="206375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692" name="Rovnice" r:id="rId4" imgW="1066680" imgH="203040" progId="Equation.3">
                  <p:embed/>
                </p:oleObj>
              </mc:Choice>
              <mc:Fallback>
                <p:oleObj name="Rovnice" r:id="rId4" imgW="1066680" imgH="203040" progId="Equation.3">
                  <p:embed/>
                  <p:pic>
                    <p:nvPicPr>
                      <p:cNvPr id="0" name="Object 13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3388" y="2847975"/>
                        <a:ext cx="2063750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1315"/>
          <p:cNvGraphicFramePr>
            <a:graphicFrameLocks noChangeAspect="1"/>
          </p:cNvGraphicFramePr>
          <p:nvPr/>
        </p:nvGraphicFramePr>
        <p:xfrm>
          <a:off x="1104900" y="3789363"/>
          <a:ext cx="3808413" cy="136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693" name="Rovnice" r:id="rId6" imgW="1968480" imgH="711000" progId="Equation.3">
                  <p:embed/>
                </p:oleObj>
              </mc:Choice>
              <mc:Fallback>
                <p:oleObj name="Rovnice" r:id="rId6" imgW="1968480" imgH="711000" progId="Equation.3">
                  <p:embed/>
                  <p:pic>
                    <p:nvPicPr>
                      <p:cNvPr id="0" name="Object 13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4900" y="3789363"/>
                        <a:ext cx="3808413" cy="1368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8" name="Text Box 1316"/>
          <p:cNvSpPr txBox="1">
            <a:spLocks noChangeArrowheads="1"/>
          </p:cNvSpPr>
          <p:nvPr/>
        </p:nvSpPr>
        <p:spPr bwMode="auto">
          <a:xfrm>
            <a:off x="5076825" y="4437063"/>
            <a:ext cx="557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(2)</a:t>
            </a:r>
          </a:p>
        </p:txBody>
      </p:sp>
      <p:sp>
        <p:nvSpPr>
          <p:cNvPr id="3089" name="Text Box 1317"/>
          <p:cNvSpPr txBox="1">
            <a:spLocks noChangeArrowheads="1"/>
          </p:cNvSpPr>
          <p:nvPr/>
        </p:nvSpPr>
        <p:spPr bwMode="auto">
          <a:xfrm>
            <a:off x="5076825" y="3789363"/>
            <a:ext cx="557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(1)</a:t>
            </a:r>
          </a:p>
        </p:txBody>
      </p:sp>
      <p:sp>
        <p:nvSpPr>
          <p:cNvPr id="18" name="Zástupný symbol pro zápatí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2013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73" y="27384"/>
            <a:ext cx="904423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2013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Směr ve 3D</a:t>
            </a:r>
            <a:endParaRPr lang="en-US" dirty="0" smtClean="0"/>
          </a:p>
        </p:txBody>
      </p:sp>
      <p:sp>
        <p:nvSpPr>
          <p:cNvPr id="41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b="1" dirty="0" smtClean="0"/>
              <a:t>Směr </a:t>
            </a:r>
            <a:r>
              <a:rPr lang="cs-CZ" dirty="0" smtClean="0"/>
              <a:t>= jednotkový vektor ve 3D</a:t>
            </a:r>
          </a:p>
          <a:p>
            <a:pPr lvl="1" eaLnBrk="1" hangingPunct="1">
              <a:lnSpc>
                <a:spcPct val="90000"/>
              </a:lnSpc>
            </a:pPr>
            <a:r>
              <a:rPr lang="cs-CZ" dirty="0" smtClean="0"/>
              <a:t>Kartézské souřadnice</a:t>
            </a:r>
          </a:p>
          <a:p>
            <a:pPr lvl="2" eaLnBrk="1" hangingPunct="1">
              <a:lnSpc>
                <a:spcPct val="90000"/>
              </a:lnSpc>
            </a:pPr>
            <a:endParaRPr lang="cs-CZ" dirty="0" smtClean="0"/>
          </a:p>
          <a:p>
            <a:pPr lvl="2" eaLnBrk="1" hangingPunct="1">
              <a:lnSpc>
                <a:spcPct val="90000"/>
              </a:lnSpc>
            </a:pPr>
            <a:endParaRPr lang="cs-CZ" dirty="0" smtClean="0"/>
          </a:p>
          <a:p>
            <a:pPr lvl="1" eaLnBrk="1" hangingPunct="1">
              <a:lnSpc>
                <a:spcPct val="90000"/>
              </a:lnSpc>
            </a:pPr>
            <a:r>
              <a:rPr lang="cs-CZ" dirty="0" smtClean="0"/>
              <a:t>Sférické souřadnice</a:t>
            </a:r>
          </a:p>
          <a:p>
            <a:pPr lvl="1" eaLnBrk="1" hangingPunct="1">
              <a:lnSpc>
                <a:spcPct val="90000"/>
              </a:lnSpc>
            </a:pPr>
            <a:endParaRPr lang="cs-CZ" dirty="0" smtClean="0"/>
          </a:p>
          <a:p>
            <a:pPr lvl="1" eaLnBrk="1" hangingPunct="1">
              <a:lnSpc>
                <a:spcPct val="90000"/>
              </a:lnSpc>
            </a:pPr>
            <a:endParaRPr lang="cs-CZ" dirty="0" smtClean="0"/>
          </a:p>
          <a:p>
            <a:pPr lvl="1" eaLnBrk="1" hangingPunct="1">
              <a:lnSpc>
                <a:spcPct val="90000"/>
              </a:lnSpc>
            </a:pPr>
            <a:endParaRPr lang="cs-CZ" dirty="0" smtClean="0"/>
          </a:p>
          <a:p>
            <a:pPr lvl="1" eaLnBrk="1" hangingPunct="1">
              <a:lnSpc>
                <a:spcPct val="90000"/>
              </a:lnSpc>
            </a:pPr>
            <a:endParaRPr lang="cs-CZ" dirty="0" smtClean="0"/>
          </a:p>
          <a:p>
            <a:pPr lvl="1" eaLnBrk="1" hangingPunct="1">
              <a:lnSpc>
                <a:spcPct val="90000"/>
              </a:lnSpc>
            </a:pPr>
            <a:endParaRPr lang="cs-CZ" dirty="0" smtClean="0"/>
          </a:p>
          <a:p>
            <a:pPr lvl="1" eaLnBrk="1" hangingPunct="1">
              <a:lnSpc>
                <a:spcPct val="90000"/>
              </a:lnSpc>
            </a:pPr>
            <a:r>
              <a:rPr lang="cs-CZ" dirty="0" smtClean="0">
                <a:latin typeface="Symbol" pitchFamily="18" charset="2"/>
              </a:rPr>
              <a:t>q</a:t>
            </a:r>
            <a:r>
              <a:rPr lang="cs-CZ" dirty="0" smtClean="0"/>
              <a:t> … </a:t>
            </a:r>
            <a:r>
              <a:rPr lang="cs-CZ" i="1" dirty="0" smtClean="0"/>
              <a:t>polární úhel</a:t>
            </a:r>
            <a:r>
              <a:rPr lang="cs-CZ" dirty="0" smtClean="0"/>
              <a:t> - odchylka od osy </a:t>
            </a:r>
            <a:r>
              <a:rPr lang="cs-CZ" i="1" dirty="0" smtClean="0"/>
              <a:t>Z</a:t>
            </a:r>
          </a:p>
          <a:p>
            <a:pPr lvl="1" eaLnBrk="1" hangingPunct="1">
              <a:lnSpc>
                <a:spcPct val="90000"/>
              </a:lnSpc>
            </a:pPr>
            <a:r>
              <a:rPr lang="cs-CZ" dirty="0" smtClean="0">
                <a:latin typeface="Symbol" pitchFamily="18" charset="2"/>
              </a:rPr>
              <a:t>f</a:t>
            </a:r>
            <a:r>
              <a:rPr lang="cs-CZ" i="1" dirty="0" smtClean="0">
                <a:latin typeface="Symbol" pitchFamily="18" charset="2"/>
              </a:rPr>
              <a:t> </a:t>
            </a:r>
            <a:r>
              <a:rPr lang="cs-CZ" i="1" dirty="0" smtClean="0"/>
              <a:t>... azimut - </a:t>
            </a:r>
            <a:r>
              <a:rPr lang="cs-CZ" dirty="0" smtClean="0"/>
              <a:t>úhel od osy </a:t>
            </a:r>
            <a:r>
              <a:rPr lang="cs-CZ" i="1" dirty="0" smtClean="0"/>
              <a:t>X</a:t>
            </a:r>
            <a:endParaRPr lang="en-US" dirty="0" smtClean="0"/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1390650" y="2360613"/>
          <a:ext cx="1717675" cy="44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450" name="Rovnice" r:id="rId3" imgW="787320" imgH="203040" progId="Equation.3">
                  <p:embed/>
                </p:oleObj>
              </mc:Choice>
              <mc:Fallback>
                <p:oleObj name="Rovnice" r:id="rId3" imgW="7873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0650" y="2360613"/>
                        <a:ext cx="1717675" cy="442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5"/>
          <p:cNvGraphicFramePr>
            <a:graphicFrameLocks noChangeAspect="1"/>
          </p:cNvGraphicFramePr>
          <p:nvPr/>
        </p:nvGraphicFramePr>
        <p:xfrm>
          <a:off x="3348038" y="2327275"/>
          <a:ext cx="2105025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451" name="Rovnice" r:id="rId5" imgW="965160" imgH="228600" progId="Equation.3">
                  <p:embed/>
                </p:oleObj>
              </mc:Choice>
              <mc:Fallback>
                <p:oleObj name="Rovnice" r:id="rId5" imgW="9651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8038" y="2327275"/>
                        <a:ext cx="2105025" cy="500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6"/>
          <p:cNvGraphicFramePr>
            <a:graphicFrameLocks noChangeAspect="1"/>
          </p:cNvGraphicFramePr>
          <p:nvPr/>
        </p:nvGraphicFramePr>
        <p:xfrm>
          <a:off x="1492250" y="3357563"/>
          <a:ext cx="1441450" cy="1439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452" name="Rovnice" r:id="rId7" imgW="660240" imgH="660240" progId="Equation.3">
                  <p:embed/>
                </p:oleObj>
              </mc:Choice>
              <mc:Fallback>
                <p:oleObj name="Rovnice" r:id="rId7" imgW="660240" imgH="660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2250" y="3357563"/>
                        <a:ext cx="1441450" cy="1439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7"/>
          <p:cNvGraphicFramePr>
            <a:graphicFrameLocks noChangeAspect="1"/>
          </p:cNvGraphicFramePr>
          <p:nvPr/>
        </p:nvGraphicFramePr>
        <p:xfrm>
          <a:off x="3665538" y="3746500"/>
          <a:ext cx="1747837" cy="1328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453" name="Rovnice" r:id="rId9" imgW="799920" imgH="609480" progId="Equation.3">
                  <p:embed/>
                </p:oleObj>
              </mc:Choice>
              <mc:Fallback>
                <p:oleObj name="Rovnice" r:id="rId9" imgW="799920" imgH="609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5538" y="3746500"/>
                        <a:ext cx="1747837" cy="1328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2" name="Object 8"/>
          <p:cNvGraphicFramePr>
            <a:graphicFrameLocks noChangeAspect="1"/>
          </p:cNvGraphicFramePr>
          <p:nvPr/>
        </p:nvGraphicFramePr>
        <p:xfrm>
          <a:off x="6134100" y="3702050"/>
          <a:ext cx="1966913" cy="1382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454" name="Rovnice" r:id="rId11" imgW="901440" imgH="634680" progId="Equation.3">
                  <p:embed/>
                </p:oleObj>
              </mc:Choice>
              <mc:Fallback>
                <p:oleObj name="Rovnice" r:id="rId11" imgW="901440" imgH="634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4100" y="3702050"/>
                        <a:ext cx="1966913" cy="1382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3" name="Object 12"/>
          <p:cNvGraphicFramePr>
            <a:graphicFrameLocks noChangeAspect="1"/>
          </p:cNvGraphicFramePr>
          <p:nvPr/>
        </p:nvGraphicFramePr>
        <p:xfrm>
          <a:off x="5724525" y="404813"/>
          <a:ext cx="3203575" cy="301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455" name="CorelDRAW" r:id="rId13" imgW="4072680" imgH="3989880" progId="CorelDRAW.Graphic.11">
                  <p:embed/>
                </p:oleObj>
              </mc:Choice>
              <mc:Fallback>
                <p:oleObj name="CorelDRAW" r:id="rId13" imgW="4072680" imgH="3989880" progId="CorelDRAW.Graphic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525" y="404813"/>
                        <a:ext cx="3203575" cy="3011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2013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244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93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2013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Prostorová a úhlová hustota toku </a:t>
            </a:r>
            <a:br>
              <a:rPr lang="cs-CZ" dirty="0" smtClean="0"/>
            </a:br>
            <a:r>
              <a:rPr lang="cs-CZ" dirty="0" smtClean="0"/>
              <a:t>v daném místě </a:t>
            </a:r>
            <a:r>
              <a:rPr lang="cs-CZ" b="1" dirty="0" smtClean="0"/>
              <a:t>x</a:t>
            </a:r>
            <a:r>
              <a:rPr lang="cs-CZ" dirty="0" smtClean="0"/>
              <a:t> směru </a:t>
            </a:r>
            <a:r>
              <a:rPr lang="cs-CZ" dirty="0" err="1" smtClean="0">
                <a:latin typeface="Symbol" pitchFamily="18" charset="2"/>
              </a:rPr>
              <a:t>w</a:t>
            </a:r>
            <a:r>
              <a:rPr lang="cs-CZ" dirty="0" smtClean="0">
                <a:latin typeface="Symbol" pitchFamily="18" charset="2"/>
              </a:rPr>
              <a:t>.</a:t>
            </a:r>
            <a:endParaRPr lang="cs-CZ" dirty="0" smtClean="0"/>
          </a:p>
          <a:p>
            <a:pPr eaLnBrk="1" hangingPunct="1"/>
            <a:endParaRPr lang="cs-CZ" dirty="0" smtClean="0"/>
          </a:p>
          <a:p>
            <a:pPr eaLnBrk="1" hangingPunct="1"/>
            <a:endParaRPr lang="cs-CZ" dirty="0" smtClean="0"/>
          </a:p>
          <a:p>
            <a:pPr eaLnBrk="1" hangingPunct="1"/>
            <a:endParaRPr lang="cs-CZ" dirty="0" smtClean="0"/>
          </a:p>
          <a:p>
            <a:pPr eaLnBrk="1" hangingPunct="1"/>
            <a:endParaRPr lang="cs-CZ" b="1" dirty="0" smtClean="0"/>
          </a:p>
          <a:p>
            <a:pPr eaLnBrk="1" hangingPunct="1"/>
            <a:endParaRPr lang="cs-CZ" b="1" dirty="0" smtClean="0"/>
          </a:p>
          <a:p>
            <a:pPr eaLnBrk="1" hangingPunct="1"/>
            <a:r>
              <a:rPr lang="cs-CZ" b="1" dirty="0" smtClean="0"/>
              <a:t>Definice: </a:t>
            </a:r>
            <a:r>
              <a:rPr lang="cs-CZ" i="1" dirty="0" smtClean="0"/>
              <a:t>Zář</a:t>
            </a:r>
            <a:r>
              <a:rPr lang="cs-CZ" dirty="0" smtClean="0"/>
              <a:t> je výkon na jednotkovou plochu </a:t>
            </a:r>
            <a:r>
              <a:rPr lang="cs-CZ" b="1" dirty="0" smtClean="0"/>
              <a:t>kolmou k paprsku</a:t>
            </a:r>
            <a:r>
              <a:rPr lang="cs-CZ" dirty="0" smtClean="0"/>
              <a:t> a na jednotkový prostorový úhel ve směru paprsku. </a:t>
            </a:r>
          </a:p>
        </p:txBody>
      </p:sp>
      <p:pic>
        <p:nvPicPr>
          <p:cNvPr id="8196" name="Picture 6" descr="radian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1124744"/>
            <a:ext cx="2382837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Zář – </a:t>
            </a:r>
            <a:r>
              <a:rPr lang="cs-CZ" i="1" dirty="0" smtClean="0"/>
              <a:t>L</a:t>
            </a:r>
            <a:r>
              <a:rPr lang="cs-CZ" dirty="0" smtClean="0"/>
              <a:t> </a:t>
            </a:r>
            <a:r>
              <a:rPr lang="en-US" dirty="0" smtClean="0"/>
              <a:t>[W.m</a:t>
            </a:r>
            <a:r>
              <a:rPr lang="en-US" baseline="30000" dirty="0" smtClean="0"/>
              <a:t>-2</a:t>
            </a:r>
            <a:r>
              <a:rPr lang="en-US" dirty="0" smtClean="0"/>
              <a:t>.sr</a:t>
            </a:r>
            <a:r>
              <a:rPr lang="en-US" baseline="30000" dirty="0" smtClean="0"/>
              <a:t>-1</a:t>
            </a:r>
            <a:r>
              <a:rPr lang="en-US" dirty="0" smtClean="0"/>
              <a:t>]</a:t>
            </a:r>
          </a:p>
        </p:txBody>
      </p:sp>
      <p:graphicFrame>
        <p:nvGraphicFramePr>
          <p:cNvPr id="8194" name="Object 4"/>
          <p:cNvGraphicFramePr>
            <a:graphicFrameLocks noChangeAspect="1"/>
          </p:cNvGraphicFramePr>
          <p:nvPr/>
        </p:nvGraphicFramePr>
        <p:xfrm>
          <a:off x="2794000" y="3113088"/>
          <a:ext cx="2725738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7" name="Rovnice" r:id="rId4" imgW="1358640" imgH="457200" progId="Equation.3">
                  <p:embed/>
                </p:oleObj>
              </mc:Choice>
              <mc:Fallback>
                <p:oleObj name="Rovnice" r:id="rId4" imgW="1358640" imgH="457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4000" y="3113088"/>
                        <a:ext cx="2725738" cy="917575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2013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686800" cy="4997152"/>
          </a:xfrm>
        </p:spPr>
        <p:txBody>
          <a:bodyPr/>
          <a:lstStyle/>
          <a:p>
            <a:pPr eaLnBrk="1" hangingPunct="1"/>
            <a:r>
              <a:rPr lang="cs-CZ" dirty="0" smtClean="0"/>
              <a:t>Prostorová a úhlová hustota toku </a:t>
            </a:r>
            <a:br>
              <a:rPr lang="cs-CZ" dirty="0" smtClean="0"/>
            </a:br>
            <a:r>
              <a:rPr lang="cs-CZ" dirty="0" smtClean="0"/>
              <a:t>v daném místě </a:t>
            </a:r>
            <a:r>
              <a:rPr lang="cs-CZ" b="1" dirty="0" smtClean="0"/>
              <a:t>x</a:t>
            </a:r>
            <a:r>
              <a:rPr lang="cs-CZ" dirty="0" smtClean="0"/>
              <a:t> směru </a:t>
            </a:r>
            <a:r>
              <a:rPr lang="cs-CZ" dirty="0" err="1" smtClean="0">
                <a:latin typeface="Symbol" pitchFamily="18" charset="2"/>
              </a:rPr>
              <a:t>w</a:t>
            </a:r>
            <a:r>
              <a:rPr lang="cs-CZ" dirty="0" smtClean="0">
                <a:latin typeface="Symbol" pitchFamily="18" charset="2"/>
              </a:rPr>
              <a:t>.</a:t>
            </a:r>
            <a:endParaRPr lang="cs-CZ" dirty="0" smtClean="0"/>
          </a:p>
          <a:p>
            <a:pPr eaLnBrk="1" hangingPunct="1"/>
            <a:endParaRPr lang="cs-CZ" dirty="0" smtClean="0"/>
          </a:p>
          <a:p>
            <a:pPr eaLnBrk="1" hangingPunct="1"/>
            <a:endParaRPr lang="cs-CZ" dirty="0" smtClean="0"/>
          </a:p>
          <a:p>
            <a:pPr eaLnBrk="1" hangingPunct="1"/>
            <a:endParaRPr lang="cs-CZ" dirty="0" smtClean="0"/>
          </a:p>
          <a:p>
            <a:pPr eaLnBrk="1" hangingPunct="1"/>
            <a:endParaRPr lang="cs-CZ" dirty="0" smtClean="0"/>
          </a:p>
          <a:p>
            <a:pPr eaLnBrk="1" hangingPunct="1"/>
            <a:endParaRPr lang="cs-CZ" dirty="0" smtClean="0"/>
          </a:p>
          <a:p>
            <a:pPr eaLnBrk="1" hangingPunct="1"/>
            <a:r>
              <a:rPr lang="cs-CZ" dirty="0" smtClean="0"/>
              <a:t>Anglický název: </a:t>
            </a:r>
            <a:r>
              <a:rPr lang="en-US" b="1" dirty="0" smtClean="0"/>
              <a:t>Radiance</a:t>
            </a:r>
            <a:endParaRPr lang="cs-CZ" b="1" dirty="0" smtClean="0"/>
          </a:p>
          <a:p>
            <a:pPr eaLnBrk="1" hangingPunct="1"/>
            <a:r>
              <a:rPr lang="cs-CZ" dirty="0" smtClean="0"/>
              <a:t>Jednotka: </a:t>
            </a:r>
            <a:r>
              <a:rPr lang="cs-CZ" i="1" dirty="0" smtClean="0"/>
              <a:t>W</a:t>
            </a:r>
            <a:r>
              <a:rPr lang="en-US" dirty="0" smtClean="0"/>
              <a:t>. m</a:t>
            </a:r>
            <a:r>
              <a:rPr lang="en-US" baseline="30000" dirty="0" smtClean="0"/>
              <a:t>-2</a:t>
            </a:r>
            <a:r>
              <a:rPr lang="en-US" dirty="0" smtClean="0"/>
              <a:t>.</a:t>
            </a:r>
            <a:r>
              <a:rPr lang="cs-CZ" dirty="0" err="1" smtClean="0"/>
              <a:t>sr</a:t>
            </a:r>
            <a:r>
              <a:rPr lang="en-US" baseline="30000" dirty="0" smtClean="0"/>
              <a:t>-</a:t>
            </a:r>
            <a:r>
              <a:rPr lang="cs-CZ" baseline="30000" dirty="0" smtClean="0"/>
              <a:t>1</a:t>
            </a:r>
            <a:endParaRPr lang="cs-CZ" i="1" dirty="0" smtClean="0"/>
          </a:p>
          <a:p>
            <a:pPr eaLnBrk="1" hangingPunct="1"/>
            <a:r>
              <a:rPr lang="cs-CZ" dirty="0" smtClean="0"/>
              <a:t>Fotometrická veličina</a:t>
            </a:r>
          </a:p>
          <a:p>
            <a:pPr lvl="1" eaLnBrk="1" hangingPunct="1"/>
            <a:r>
              <a:rPr lang="cs-CZ" dirty="0" smtClean="0"/>
              <a:t>Jas (</a:t>
            </a:r>
            <a:r>
              <a:rPr lang="cs-CZ" dirty="0" err="1" smtClean="0"/>
              <a:t>luminance</a:t>
            </a:r>
            <a:r>
              <a:rPr lang="cs-CZ" dirty="0" smtClean="0"/>
              <a:t>), jednotka </a:t>
            </a:r>
            <a:r>
              <a:rPr lang="cs-CZ" b="1" dirty="0" err="1" smtClean="0"/>
              <a:t>candela.m</a:t>
            </a:r>
            <a:r>
              <a:rPr lang="cs-CZ" b="1" baseline="30000" dirty="0" smtClean="0"/>
              <a:t>-2</a:t>
            </a:r>
            <a:r>
              <a:rPr lang="cs-CZ" dirty="0" smtClean="0"/>
              <a:t> (v </a:t>
            </a:r>
            <a:r>
              <a:rPr lang="cs-CZ" dirty="0" err="1" smtClean="0"/>
              <a:t>ang</a:t>
            </a:r>
            <a:r>
              <a:rPr lang="cs-CZ" dirty="0" smtClean="0"/>
              <a:t>. též Nit)</a:t>
            </a:r>
          </a:p>
        </p:txBody>
      </p:sp>
      <p:sp>
        <p:nvSpPr>
          <p:cNvPr id="81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Zář – </a:t>
            </a:r>
            <a:r>
              <a:rPr lang="cs-CZ" i="1" dirty="0" smtClean="0"/>
              <a:t>L</a:t>
            </a:r>
            <a:r>
              <a:rPr lang="cs-CZ" dirty="0" smtClean="0"/>
              <a:t> </a:t>
            </a:r>
            <a:r>
              <a:rPr lang="en-US" dirty="0" smtClean="0"/>
              <a:t>[W.m</a:t>
            </a:r>
            <a:r>
              <a:rPr lang="en-US" baseline="30000" dirty="0" smtClean="0"/>
              <a:t>-2</a:t>
            </a:r>
            <a:r>
              <a:rPr lang="en-US" dirty="0" smtClean="0"/>
              <a:t>.sr</a:t>
            </a:r>
            <a:r>
              <a:rPr lang="en-US" baseline="30000" dirty="0" smtClean="0"/>
              <a:t>-1</a:t>
            </a:r>
            <a:r>
              <a:rPr lang="en-US" dirty="0" smtClean="0"/>
              <a:t>]</a:t>
            </a:r>
          </a:p>
        </p:txBody>
      </p:sp>
      <p:pic>
        <p:nvPicPr>
          <p:cNvPr id="7" name="Picture 6" descr="radian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1124744"/>
            <a:ext cx="2382837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Object 4"/>
          <p:cNvGraphicFramePr>
            <a:graphicFrameLocks noChangeAspect="1"/>
          </p:cNvGraphicFramePr>
          <p:nvPr/>
        </p:nvGraphicFramePr>
        <p:xfrm>
          <a:off x="2794000" y="3113088"/>
          <a:ext cx="2725738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36" name="Rovnice" r:id="rId4" imgW="1358640" imgH="457200" progId="Equation.3">
                  <p:embed/>
                </p:oleObj>
              </mc:Choice>
              <mc:Fallback>
                <p:oleObj name="Rovnice" r:id="rId4" imgW="1358640" imgH="457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4000" y="3113088"/>
                        <a:ext cx="2725738" cy="917575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2013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Faktor cos </a:t>
            </a:r>
            <a:r>
              <a:rPr lang="cs-CZ" i="1" dirty="0" smtClean="0">
                <a:latin typeface="Symbol" pitchFamily="18" charset="2"/>
              </a:rPr>
              <a:t>q  </a:t>
            </a:r>
            <a:r>
              <a:rPr lang="cs-CZ" dirty="0" smtClean="0"/>
              <a:t>v definici radiance</a:t>
            </a:r>
            <a:endParaRPr lang="en-US" dirty="0" smtClean="0"/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Faktor cos </a:t>
            </a:r>
            <a:r>
              <a:rPr lang="cs-CZ" i="1" dirty="0" smtClean="0">
                <a:latin typeface="Symbol" pitchFamily="18" charset="2"/>
              </a:rPr>
              <a:t>q </a:t>
            </a:r>
            <a:r>
              <a:rPr lang="cs-CZ" dirty="0" smtClean="0"/>
              <a:t>kompenzuje úbytek </a:t>
            </a:r>
            <a:r>
              <a:rPr lang="cs-CZ" dirty="0" err="1" smtClean="0"/>
              <a:t>irradiance</a:t>
            </a:r>
            <a:r>
              <a:rPr lang="cs-CZ" dirty="0" smtClean="0"/>
              <a:t> na ploše se zvyšujícím se </a:t>
            </a:r>
            <a:r>
              <a:rPr lang="cs-CZ" i="1" dirty="0" smtClean="0">
                <a:latin typeface="Symbol" pitchFamily="18" charset="2"/>
              </a:rPr>
              <a:t>q </a:t>
            </a:r>
            <a:r>
              <a:rPr lang="cs-CZ" dirty="0" smtClean="0"/>
              <a:t>při stejné míře osvětlení</a:t>
            </a:r>
          </a:p>
          <a:p>
            <a:pPr lvl="1" eaLnBrk="1" hangingPunct="1"/>
            <a:endParaRPr lang="cs-CZ" dirty="0" smtClean="0"/>
          </a:p>
          <a:p>
            <a:pPr eaLnBrk="1" hangingPunct="1"/>
            <a:r>
              <a:rPr lang="cs-CZ" dirty="0" smtClean="0"/>
              <a:t>Tj. svítím-li na nějakou plochu zdrojem světla, jehož parametry neměním, a otáčím onou plochou, pak:</a:t>
            </a:r>
          </a:p>
          <a:p>
            <a:pPr lvl="2" eaLnBrk="1" hangingPunct="1"/>
            <a:endParaRPr lang="cs-CZ" dirty="0" smtClean="0"/>
          </a:p>
          <a:p>
            <a:pPr lvl="1" eaLnBrk="1" hangingPunct="1"/>
            <a:r>
              <a:rPr lang="cs-CZ" b="1" dirty="0" err="1" smtClean="0"/>
              <a:t>Irradiance</a:t>
            </a:r>
            <a:r>
              <a:rPr lang="cs-CZ" b="1" dirty="0" smtClean="0"/>
              <a:t> se s otáčením mění</a:t>
            </a:r>
            <a:r>
              <a:rPr lang="cs-CZ" dirty="0" smtClean="0"/>
              <a:t> (mění se hustota toku na plošce).</a:t>
            </a:r>
          </a:p>
          <a:p>
            <a:pPr lvl="2" eaLnBrk="1" hangingPunct="1"/>
            <a:endParaRPr lang="cs-CZ" dirty="0" smtClean="0"/>
          </a:p>
          <a:p>
            <a:pPr lvl="1" eaLnBrk="1" hangingPunct="1"/>
            <a:r>
              <a:rPr lang="cs-CZ" b="1" dirty="0" smtClean="0"/>
              <a:t>Zář se nemění</a:t>
            </a:r>
            <a:r>
              <a:rPr lang="cs-CZ" dirty="0" smtClean="0"/>
              <a:t> (protože změna hustoty toku na ploše je kompenzována faktorem cos </a:t>
            </a:r>
            <a:r>
              <a:rPr lang="cs-CZ" i="1" dirty="0" smtClean="0">
                <a:latin typeface="Symbol" pitchFamily="18" charset="2"/>
              </a:rPr>
              <a:t>q  </a:t>
            </a:r>
            <a:r>
              <a:rPr lang="cs-CZ" dirty="0" smtClean="0"/>
              <a:t>v definici záře)</a:t>
            </a:r>
            <a:r>
              <a:rPr lang="cs-CZ" i="1" dirty="0" smtClean="0"/>
              <a:t>.</a:t>
            </a:r>
            <a:endParaRPr lang="en-US" i="1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2013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92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2013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904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2013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10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2013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00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2013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Výpočet ostatních veličin z radiance</a:t>
            </a:r>
            <a:endParaRPr lang="en-US" dirty="0" smtClean="0"/>
          </a:p>
        </p:txBody>
      </p:sp>
      <p:graphicFrame>
        <p:nvGraphicFramePr>
          <p:cNvPr id="9218" name="Object 4"/>
          <p:cNvGraphicFramePr>
            <a:graphicFrameLocks noChangeAspect="1"/>
          </p:cNvGraphicFramePr>
          <p:nvPr/>
        </p:nvGraphicFramePr>
        <p:xfrm>
          <a:off x="539552" y="1772816"/>
          <a:ext cx="3373437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486" name="Rovnice" r:id="rId3" imgW="1587240" imgH="393480" progId="Equation.3">
                  <p:embed/>
                </p:oleObj>
              </mc:Choice>
              <mc:Fallback>
                <p:oleObj name="Rovnice" r:id="rId3" imgW="1587240" imgH="393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1772816"/>
                        <a:ext cx="3373437" cy="835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9" name="Object 5"/>
          <p:cNvGraphicFramePr>
            <a:graphicFrameLocks noChangeAspect="1"/>
          </p:cNvGraphicFramePr>
          <p:nvPr/>
        </p:nvGraphicFramePr>
        <p:xfrm>
          <a:off x="1983936" y="4005361"/>
          <a:ext cx="118745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487" name="Rovnice" r:id="rId5" imgW="558720" imgH="203040" progId="Equation.3">
                  <p:embed/>
                </p:oleObj>
              </mc:Choice>
              <mc:Fallback>
                <p:oleObj name="Rovnice" r:id="rId5" imgW="558720" imgH="2030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3936" y="4005361"/>
                        <a:ext cx="118745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4" name="Text Box 6"/>
          <p:cNvSpPr txBox="1">
            <a:spLocks noChangeArrowheads="1"/>
          </p:cNvSpPr>
          <p:nvPr/>
        </p:nvSpPr>
        <p:spPr bwMode="auto">
          <a:xfrm>
            <a:off x="3052646" y="4005609"/>
            <a:ext cx="389561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200" dirty="0">
                <a:latin typeface="+mj-lt"/>
              </a:rPr>
              <a:t>= promítnutý prostorový úhel</a:t>
            </a:r>
          </a:p>
          <a:p>
            <a:r>
              <a:rPr lang="cs-CZ" sz="2200" dirty="0" smtClean="0">
                <a:latin typeface="+mj-lt"/>
              </a:rPr>
              <a:t>	(</a:t>
            </a:r>
            <a:r>
              <a:rPr lang="cs-CZ" sz="2200" dirty="0" err="1">
                <a:latin typeface="+mj-lt"/>
              </a:rPr>
              <a:t>projected</a:t>
            </a:r>
            <a:r>
              <a:rPr lang="cs-CZ" sz="2200" dirty="0">
                <a:latin typeface="+mj-lt"/>
              </a:rPr>
              <a:t> solid </a:t>
            </a:r>
            <a:r>
              <a:rPr lang="cs-CZ" sz="2200" dirty="0" err="1">
                <a:latin typeface="+mj-lt"/>
              </a:rPr>
              <a:t>angle</a:t>
            </a:r>
            <a:r>
              <a:rPr lang="cs-CZ" sz="2200" dirty="0">
                <a:latin typeface="+mj-lt"/>
              </a:rPr>
              <a:t>)</a:t>
            </a:r>
            <a:endParaRPr lang="en-US" sz="2200" dirty="0">
              <a:latin typeface="+mj-lt"/>
            </a:endParaRPr>
          </a:p>
        </p:txBody>
      </p:sp>
      <p:graphicFrame>
        <p:nvGraphicFramePr>
          <p:cNvPr id="922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1147751"/>
              </p:ext>
            </p:extLst>
          </p:nvPr>
        </p:nvGraphicFramePr>
        <p:xfrm>
          <a:off x="4949825" y="1700213"/>
          <a:ext cx="3751263" cy="150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488" name="Rovnice" r:id="rId7" imgW="1765080" imgH="711000" progId="Equation.3">
                  <p:embed/>
                </p:oleObj>
              </mc:Choice>
              <mc:Fallback>
                <p:oleObj name="Rovnice" r:id="rId7" imgW="1765080" imgH="7110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9825" y="1700213"/>
                        <a:ext cx="3751263" cy="1508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1" name="Object 11"/>
          <p:cNvGraphicFramePr>
            <a:graphicFrameLocks noChangeAspect="1"/>
          </p:cNvGraphicFramePr>
          <p:nvPr/>
        </p:nvGraphicFramePr>
        <p:xfrm>
          <a:off x="2257308" y="5013424"/>
          <a:ext cx="782638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489" name="Rovnice" r:id="rId9" imgW="368280" imgH="203040" progId="Equation.3">
                  <p:embed/>
                </p:oleObj>
              </mc:Choice>
              <mc:Fallback>
                <p:oleObj name="Rovnice" r:id="rId9" imgW="368280" imgH="20304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7308" y="5013424"/>
                        <a:ext cx="782638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5" name="Text Box 12"/>
          <p:cNvSpPr txBox="1">
            <a:spLocks noChangeArrowheads="1"/>
          </p:cNvSpPr>
          <p:nvPr/>
        </p:nvSpPr>
        <p:spPr bwMode="auto">
          <a:xfrm>
            <a:off x="3032008" y="5013721"/>
            <a:ext cx="336823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200" dirty="0">
                <a:latin typeface="+mj-lt"/>
              </a:rPr>
              <a:t>= hemisféra nad bodem </a:t>
            </a:r>
            <a:r>
              <a:rPr lang="cs-CZ" sz="2200" b="1" dirty="0">
                <a:latin typeface="+mj-lt"/>
              </a:rPr>
              <a:t>x</a:t>
            </a:r>
            <a:endParaRPr lang="en-US" sz="2200" b="1" dirty="0">
              <a:latin typeface="+mj-lt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2013</a:t>
            </a:r>
            <a:endParaRPr lang="en-US" altLang="en-US" dirty="0"/>
          </a:p>
        </p:txBody>
      </p:sp>
      <p:sp>
        <p:nvSpPr>
          <p:cNvPr id="11" name="Rectangle 10"/>
          <p:cNvSpPr/>
          <p:nvPr/>
        </p:nvSpPr>
        <p:spPr>
          <a:xfrm>
            <a:off x="395536" y="1556792"/>
            <a:ext cx="3744416" cy="1152128"/>
          </a:xfrm>
          <a:prstGeom prst="rect">
            <a:avLst/>
          </a:prstGeom>
          <a:noFill/>
          <a:ln>
            <a:solidFill>
              <a:srgbClr val="66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860032" y="1556792"/>
            <a:ext cx="4032448" cy="172819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4" grpId="0"/>
      <p:bldP spid="9225" grpId="0"/>
      <p:bldP spid="11" grpId="0" animBg="1"/>
      <p:bldP spid="1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Plošné světelné zdroje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6684"/>
            <a:ext cx="8229600" cy="4646612"/>
          </a:xfrm>
        </p:spPr>
        <p:txBody>
          <a:bodyPr/>
          <a:lstStyle/>
          <a:p>
            <a:pPr eaLnBrk="1" hangingPunct="1"/>
            <a:r>
              <a:rPr lang="cs-CZ" dirty="0" smtClean="0"/>
              <a:t>Záření plně popsáno vyzářenou radiancí </a:t>
            </a:r>
            <a:r>
              <a:rPr lang="cs-CZ" i="1" dirty="0" err="1" smtClean="0"/>
              <a:t>L</a:t>
            </a:r>
            <a:r>
              <a:rPr lang="cs-CZ" i="1" baseline="-25000" dirty="0" err="1" smtClean="0"/>
              <a:t>e</a:t>
            </a:r>
            <a:r>
              <a:rPr lang="cs-CZ" dirty="0" smtClean="0"/>
              <a:t>(</a:t>
            </a:r>
            <a:r>
              <a:rPr lang="cs-CZ" b="1" dirty="0" smtClean="0"/>
              <a:t>x</a:t>
            </a:r>
            <a:r>
              <a:rPr lang="cs-CZ" dirty="0" smtClean="0"/>
              <a:t>,</a:t>
            </a:r>
            <a:r>
              <a:rPr lang="cs-CZ" dirty="0" smtClean="0">
                <a:latin typeface="Symbol" pitchFamily="18" charset="2"/>
              </a:rPr>
              <a:t>w</a:t>
            </a:r>
            <a:r>
              <a:rPr lang="cs-CZ" dirty="0" smtClean="0"/>
              <a:t>) pro všechna místa a směry na zdroji světla</a:t>
            </a:r>
          </a:p>
          <a:p>
            <a:pPr eaLnBrk="1" hangingPunct="1"/>
            <a:endParaRPr lang="cs-CZ" dirty="0" smtClean="0"/>
          </a:p>
          <a:p>
            <a:pPr eaLnBrk="1" hangingPunct="1"/>
            <a:r>
              <a:rPr lang="cs-CZ" dirty="0" smtClean="0"/>
              <a:t>Celkový zářivý tok</a:t>
            </a:r>
          </a:p>
          <a:p>
            <a:pPr lvl="1" eaLnBrk="1" hangingPunct="1"/>
            <a:r>
              <a:rPr lang="cs-CZ" dirty="0" smtClean="0"/>
              <a:t>Integrál </a:t>
            </a:r>
            <a:r>
              <a:rPr lang="cs-CZ" i="1" dirty="0" err="1" smtClean="0"/>
              <a:t>L</a:t>
            </a:r>
            <a:r>
              <a:rPr lang="cs-CZ" i="1" baseline="-25000" dirty="0" err="1" smtClean="0"/>
              <a:t>e</a:t>
            </a:r>
            <a:r>
              <a:rPr lang="cs-CZ" dirty="0" smtClean="0"/>
              <a:t>(</a:t>
            </a:r>
            <a:r>
              <a:rPr lang="cs-CZ" b="1" dirty="0" smtClean="0"/>
              <a:t>x</a:t>
            </a:r>
            <a:r>
              <a:rPr lang="cs-CZ" dirty="0" smtClean="0"/>
              <a:t>,</a:t>
            </a:r>
            <a:r>
              <a:rPr lang="cs-CZ" dirty="0" smtClean="0">
                <a:latin typeface="Symbol" pitchFamily="18" charset="2"/>
              </a:rPr>
              <a:t>w</a:t>
            </a:r>
            <a:r>
              <a:rPr lang="cs-CZ" dirty="0" smtClean="0"/>
              <a:t>) přes plochu zdroje a úhly</a:t>
            </a:r>
          </a:p>
          <a:p>
            <a:pPr eaLnBrk="1" hangingPunct="1"/>
            <a:endParaRPr lang="cs-CZ" dirty="0" smtClean="0"/>
          </a:p>
          <a:p>
            <a:pPr eaLnBrk="1" hangingPunct="1"/>
            <a:endParaRPr lang="cs-CZ" dirty="0" smtClean="0"/>
          </a:p>
          <a:p>
            <a:pPr lvl="1" eaLnBrk="1" hangingPunct="1"/>
            <a:endParaRPr lang="cs-CZ" sz="2000" i="1" dirty="0" smtClean="0"/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3387514"/>
              </p:ext>
            </p:extLst>
          </p:nvPr>
        </p:nvGraphicFramePr>
        <p:xfrm>
          <a:off x="2643188" y="4149725"/>
          <a:ext cx="3859212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695" name="Rovnice" r:id="rId3" imgW="1815840" imgH="393480" progId="Equation.3">
                  <p:embed/>
                </p:oleObj>
              </mc:Choice>
              <mc:Fallback>
                <p:oleObj name="Rovnice" r:id="rId3" imgW="1815840" imgH="393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3188" y="4149725"/>
                        <a:ext cx="3859212" cy="835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2483768" y="3933056"/>
            <a:ext cx="4104456" cy="1152128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2013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Funkce na jednotkové kouli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Funkce jako každá jiná, ale argumentem je směr ve 3D</a:t>
            </a:r>
          </a:p>
          <a:p>
            <a:pPr eaLnBrk="1" hangingPunct="1"/>
            <a:r>
              <a:rPr lang="cs-CZ" dirty="0" smtClean="0"/>
              <a:t>Funkční hodnota je číslo (nebo třeba trojice čísel RGB)</a:t>
            </a:r>
          </a:p>
          <a:p>
            <a:pPr eaLnBrk="1" hangingPunct="1"/>
            <a:r>
              <a:rPr lang="cs-CZ" dirty="0" smtClean="0"/>
              <a:t>Zápis např.</a:t>
            </a:r>
          </a:p>
          <a:p>
            <a:pPr lvl="1" eaLnBrk="1" hangingPunct="1"/>
            <a:r>
              <a:rPr lang="cs-CZ" i="1" dirty="0" smtClean="0"/>
              <a:t>F</a:t>
            </a:r>
            <a:r>
              <a:rPr lang="en-US" dirty="0" smtClean="0"/>
              <a:t>(</a:t>
            </a:r>
            <a:r>
              <a:rPr lang="cs-CZ" dirty="0" smtClean="0">
                <a:latin typeface="Symbol" pitchFamily="18" charset="2"/>
              </a:rPr>
              <a:t>w</a:t>
            </a:r>
            <a:r>
              <a:rPr lang="cs-CZ" dirty="0" smtClean="0"/>
              <a:t>)</a:t>
            </a:r>
          </a:p>
          <a:p>
            <a:pPr lvl="1" eaLnBrk="1" hangingPunct="1"/>
            <a:r>
              <a:rPr lang="cs-CZ" i="1" dirty="0" smtClean="0"/>
              <a:t>F</a:t>
            </a:r>
            <a:r>
              <a:rPr lang="cs-CZ" dirty="0" smtClean="0"/>
              <a:t>(</a:t>
            </a:r>
            <a:r>
              <a:rPr lang="cs-CZ" i="1" dirty="0" smtClean="0"/>
              <a:t>x</a:t>
            </a:r>
            <a:r>
              <a:rPr lang="cs-CZ" dirty="0" smtClean="0"/>
              <a:t>,</a:t>
            </a:r>
            <a:r>
              <a:rPr lang="cs-CZ" i="1" dirty="0" smtClean="0"/>
              <a:t>y</a:t>
            </a:r>
            <a:r>
              <a:rPr lang="cs-CZ" dirty="0" smtClean="0"/>
              <a:t>,</a:t>
            </a:r>
            <a:r>
              <a:rPr lang="cs-CZ" i="1" dirty="0" smtClean="0"/>
              <a:t>z</a:t>
            </a:r>
            <a:r>
              <a:rPr lang="cs-CZ" dirty="0" smtClean="0"/>
              <a:t>)</a:t>
            </a:r>
          </a:p>
          <a:p>
            <a:pPr lvl="1" eaLnBrk="1" hangingPunct="1"/>
            <a:r>
              <a:rPr lang="cs-CZ" i="1" dirty="0" smtClean="0"/>
              <a:t>F</a:t>
            </a:r>
            <a:r>
              <a:rPr lang="cs-CZ" dirty="0" smtClean="0"/>
              <a:t>(</a:t>
            </a:r>
            <a:r>
              <a:rPr lang="cs-CZ" dirty="0" smtClean="0">
                <a:latin typeface="Symbol" pitchFamily="18" charset="2"/>
              </a:rPr>
              <a:t>q,f</a:t>
            </a:r>
            <a:r>
              <a:rPr lang="cs-CZ" dirty="0" smtClean="0"/>
              <a:t>)</a:t>
            </a:r>
          </a:p>
          <a:p>
            <a:pPr lvl="1" eaLnBrk="1" hangingPunct="1"/>
            <a:r>
              <a:rPr lang="cs-CZ" dirty="0" smtClean="0"/>
              <a:t>…</a:t>
            </a:r>
          </a:p>
          <a:p>
            <a:pPr lvl="1" eaLnBrk="1" hangingPunct="1"/>
            <a:r>
              <a:rPr lang="cs-CZ" dirty="0" smtClean="0"/>
              <a:t>Závisí na zvolené reprezentaci směrů ve 3D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2013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528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Vlastnosti radiance (1)</a:t>
            </a:r>
            <a:endParaRPr lang="en-US" dirty="0" smtClean="0"/>
          </a:p>
        </p:txBody>
      </p:sp>
      <p:sp>
        <p:nvSpPr>
          <p:cNvPr id="102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524000"/>
            <a:ext cx="7772400" cy="5029200"/>
          </a:xfrm>
        </p:spPr>
        <p:txBody>
          <a:bodyPr/>
          <a:lstStyle/>
          <a:p>
            <a:pPr eaLnBrk="1" hangingPunct="1"/>
            <a:r>
              <a:rPr lang="en-US" b="1" dirty="0" smtClean="0"/>
              <a:t>Radiance</a:t>
            </a:r>
            <a:r>
              <a:rPr lang="cs-CZ" b="1" dirty="0" smtClean="0"/>
              <a:t> je konstantní podél paprsku.</a:t>
            </a:r>
          </a:p>
          <a:p>
            <a:pPr eaLnBrk="1" hangingPunct="1"/>
            <a:endParaRPr lang="cs-CZ" dirty="0" smtClean="0"/>
          </a:p>
          <a:p>
            <a:pPr marL="742950" lvl="1" indent="-285750" eaLnBrk="1" hangingPunct="1"/>
            <a:r>
              <a:rPr lang="cs-CZ" dirty="0" smtClean="0"/>
              <a:t>Fundamentální vlastnost pro přenos světla</a:t>
            </a:r>
          </a:p>
          <a:p>
            <a:pPr marL="742950" lvl="1" indent="-285750" eaLnBrk="1" hangingPunct="1"/>
            <a:endParaRPr lang="cs-CZ" dirty="0" smtClean="0"/>
          </a:p>
          <a:p>
            <a:pPr marL="742950" lvl="1" indent="-285750" eaLnBrk="1" hangingPunct="1"/>
            <a:r>
              <a:rPr lang="en-US" dirty="0" smtClean="0"/>
              <a:t>Proto </a:t>
            </a:r>
            <a:r>
              <a:rPr lang="cs-CZ" dirty="0" smtClean="0"/>
              <a:t>je právě </a:t>
            </a:r>
            <a:r>
              <a:rPr lang="en-US" dirty="0" smtClean="0"/>
              <a:t>radiance </a:t>
            </a:r>
            <a:r>
              <a:rPr lang="cs-CZ" dirty="0" smtClean="0"/>
              <a:t>radiometrickou veličinou spojenou s paprskem v </a:t>
            </a:r>
            <a:r>
              <a:rPr lang="cs-CZ" dirty="0" err="1" smtClean="0"/>
              <a:t>ray</a:t>
            </a:r>
            <a:r>
              <a:rPr lang="cs-CZ" dirty="0" smtClean="0"/>
              <a:t> </a:t>
            </a:r>
            <a:r>
              <a:rPr lang="cs-CZ" dirty="0" err="1" smtClean="0"/>
              <a:t>traceru</a:t>
            </a:r>
            <a:endParaRPr lang="cs-CZ" dirty="0" smtClean="0"/>
          </a:p>
          <a:p>
            <a:pPr marL="742950" lvl="1" indent="-285750" eaLnBrk="1" hangingPunct="1"/>
            <a:endParaRPr lang="cs-CZ" dirty="0" smtClean="0"/>
          </a:p>
          <a:p>
            <a:pPr marL="742950" lvl="1" indent="-285750" eaLnBrk="1" hangingPunct="1"/>
            <a:r>
              <a:rPr lang="cs-CZ" dirty="0" smtClean="0"/>
              <a:t>Odvozeno ze zachování toku</a:t>
            </a:r>
            <a:endParaRPr lang="en-US" dirty="0" smtClean="0">
              <a:cs typeface="Times New Roman" pitchFamily="18" charset="0"/>
            </a:endParaRPr>
          </a:p>
          <a:p>
            <a:pPr marL="742950" lvl="1" indent="-285750" eaLnBrk="1" hangingPunct="1"/>
            <a:endParaRPr lang="en-US" dirty="0" smtClean="0">
              <a:cs typeface="Times New Roman" pitchFamily="18" charset="0"/>
            </a:endParaRPr>
          </a:p>
          <a:p>
            <a:pPr eaLnBrk="1" hangingPunct="1"/>
            <a:endParaRPr lang="en-US" sz="2000" dirty="0" smtClean="0">
              <a:cs typeface="Times New Roman" pitchFamily="18" charset="0"/>
            </a:endParaRPr>
          </a:p>
          <a:p>
            <a:pPr eaLnBrk="1" hangingPunct="1"/>
            <a:endParaRPr lang="en-US" sz="18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2013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66700"/>
            <a:ext cx="8153400" cy="1104900"/>
          </a:xfrm>
          <a:noFill/>
          <a:ln/>
        </p:spPr>
        <p:txBody>
          <a:bodyPr/>
          <a:lstStyle/>
          <a:p>
            <a:r>
              <a:rPr lang="cs-CZ" dirty="0" smtClean="0"/>
              <a:t>Důkaz: Zákon </a:t>
            </a:r>
            <a:r>
              <a:rPr lang="cs-CZ" dirty="0" err="1"/>
              <a:t>zach</a:t>
            </a:r>
            <a:r>
              <a:rPr lang="cs-CZ" dirty="0"/>
              <a:t>. energie v paprsku</a:t>
            </a:r>
            <a:endParaRPr lang="cs-CZ" dirty="0">
              <a:latin typeface="Arial CE" charset="-18"/>
            </a:endParaRPr>
          </a:p>
        </p:txBody>
      </p:sp>
      <p:graphicFrame>
        <p:nvGraphicFramePr>
          <p:cNvPr id="11267" name="Object 3">
            <a:hlinkClick r:id="" action="ppaction://ole?verb=0"/>
          </p:cNvPr>
          <p:cNvGraphicFramePr>
            <a:graphicFrameLocks/>
          </p:cNvGraphicFramePr>
          <p:nvPr/>
        </p:nvGraphicFramePr>
        <p:xfrm>
          <a:off x="4572000" y="1981200"/>
          <a:ext cx="4570413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3" r:id="rId4" imgW="4568760" imgH="576000" progId="Equation.2">
                  <p:embed/>
                </p:oleObj>
              </mc:Choice>
              <mc:Fallback>
                <p:oleObj r:id="rId4" imgW="4568760" imgH="576000" progId="Equation.2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981200"/>
                        <a:ext cx="4570413" cy="57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681038" y="4054475"/>
            <a:ext cx="3448050" cy="1963738"/>
            <a:chOff x="429" y="2554"/>
            <a:chExt cx="2172" cy="1237"/>
          </a:xfrm>
        </p:grpSpPr>
        <p:sp>
          <p:nvSpPr>
            <p:cNvPr id="11268" name="Oval 4"/>
            <p:cNvSpPr>
              <a:spLocks noChangeArrowheads="1"/>
            </p:cNvSpPr>
            <p:nvPr/>
          </p:nvSpPr>
          <p:spPr bwMode="auto">
            <a:xfrm>
              <a:off x="2212" y="2836"/>
              <a:ext cx="184" cy="568"/>
            </a:xfrm>
            <a:prstGeom prst="ellipse">
              <a:avLst/>
            </a:prstGeom>
            <a:solidFill>
              <a:srgbClr val="C0FEF9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69" name="Rectangle 5"/>
            <p:cNvSpPr>
              <a:spLocks noChangeArrowheads="1"/>
            </p:cNvSpPr>
            <p:nvPr/>
          </p:nvSpPr>
          <p:spPr bwMode="auto">
            <a:xfrm>
              <a:off x="711" y="3418"/>
              <a:ext cx="490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cs-CZ" sz="2800" b="1">
                  <a:latin typeface="Arial" pitchFamily="34" charset="0"/>
                </a:rPr>
                <a:t>d</a:t>
              </a:r>
              <a:r>
                <a:rPr lang="cs-CZ" sz="2800" b="1">
                  <a:latin typeface="Symbol" pitchFamily="18" charset="2"/>
                </a:rPr>
                <a:t>w</a:t>
              </a:r>
              <a:r>
                <a:rPr lang="cs-CZ" sz="2800" b="1" baseline="-25000">
                  <a:latin typeface="Arial" pitchFamily="34" charset="0"/>
                </a:rPr>
                <a:t>2</a:t>
              </a:r>
              <a:endParaRPr lang="cs-CZ" sz="2800" b="1" baseline="-25000">
                <a:latin typeface="Arial CE" charset="-18"/>
              </a:endParaRPr>
            </a:p>
          </p:txBody>
        </p:sp>
        <p:sp>
          <p:nvSpPr>
            <p:cNvPr id="11270" name="Oval 6"/>
            <p:cNvSpPr>
              <a:spLocks noChangeArrowheads="1"/>
            </p:cNvSpPr>
            <p:nvPr/>
          </p:nvSpPr>
          <p:spPr bwMode="auto">
            <a:xfrm>
              <a:off x="580" y="2836"/>
              <a:ext cx="184" cy="56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1" name="Line 7"/>
            <p:cNvSpPr>
              <a:spLocks noChangeShapeType="1"/>
            </p:cNvSpPr>
            <p:nvPr/>
          </p:nvSpPr>
          <p:spPr bwMode="auto">
            <a:xfrm>
              <a:off x="677" y="3120"/>
              <a:ext cx="109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10"/>
            <p:cNvGrpSpPr>
              <a:grpSpLocks/>
            </p:cNvGrpSpPr>
            <p:nvPr/>
          </p:nvGrpSpPr>
          <p:grpSpPr bwMode="auto">
            <a:xfrm>
              <a:off x="429" y="2781"/>
              <a:ext cx="1879" cy="671"/>
              <a:chOff x="429" y="2781"/>
              <a:chExt cx="1879" cy="671"/>
            </a:xfrm>
          </p:grpSpPr>
          <p:sp>
            <p:nvSpPr>
              <p:cNvPr id="11272" name="Line 8"/>
              <p:cNvSpPr>
                <a:spLocks noChangeShapeType="1"/>
              </p:cNvSpPr>
              <p:nvPr/>
            </p:nvSpPr>
            <p:spPr bwMode="auto">
              <a:xfrm flipH="1" flipV="1">
                <a:off x="429" y="2781"/>
                <a:ext cx="1879" cy="34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73" name="Line 9"/>
              <p:cNvSpPr>
                <a:spLocks noChangeShapeType="1"/>
              </p:cNvSpPr>
              <p:nvPr/>
            </p:nvSpPr>
            <p:spPr bwMode="auto">
              <a:xfrm flipH="1">
                <a:off x="429" y="3125"/>
                <a:ext cx="1879" cy="32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275" name="Rectangle 11"/>
            <p:cNvSpPr>
              <a:spLocks noChangeArrowheads="1"/>
            </p:cNvSpPr>
            <p:nvPr/>
          </p:nvSpPr>
          <p:spPr bwMode="auto">
            <a:xfrm>
              <a:off x="2103" y="3466"/>
              <a:ext cx="498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cs-CZ" sz="2800" b="1">
                  <a:latin typeface="Arial" pitchFamily="34" charset="0"/>
                </a:rPr>
                <a:t>dA</a:t>
              </a:r>
              <a:r>
                <a:rPr lang="cs-CZ" sz="2800" b="1" baseline="-25000">
                  <a:latin typeface="Arial" pitchFamily="34" charset="0"/>
                </a:rPr>
                <a:t>2</a:t>
              </a:r>
              <a:endParaRPr lang="cs-CZ" sz="2800" b="1" baseline="-25000">
                <a:latin typeface="Arial CE" charset="-18"/>
              </a:endParaRPr>
            </a:p>
          </p:txBody>
        </p:sp>
        <p:sp>
          <p:nvSpPr>
            <p:cNvPr id="11276" name="Rectangle 12"/>
            <p:cNvSpPr>
              <a:spLocks noChangeArrowheads="1"/>
            </p:cNvSpPr>
            <p:nvPr/>
          </p:nvSpPr>
          <p:spPr bwMode="auto">
            <a:xfrm>
              <a:off x="1575" y="2554"/>
              <a:ext cx="640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cs-CZ" sz="2800" b="1">
                  <a:latin typeface="Arial" pitchFamily="34" charset="0"/>
                </a:rPr>
                <a:t>L</a:t>
              </a:r>
              <a:r>
                <a:rPr lang="cs-CZ" sz="2800" b="1" baseline="-25000">
                  <a:latin typeface="Arial" pitchFamily="34" charset="0"/>
                </a:rPr>
                <a:t>2</a:t>
              </a:r>
              <a:r>
                <a:rPr lang="cs-CZ" sz="2800" b="1">
                  <a:latin typeface="Arial" pitchFamily="34" charset="0"/>
                </a:rPr>
                <a:t>(</a:t>
              </a:r>
              <a:r>
                <a:rPr lang="cs-CZ" sz="2800" b="1">
                  <a:latin typeface="Symbol" pitchFamily="18" charset="2"/>
                </a:rPr>
                <a:t>w</a:t>
              </a:r>
              <a:r>
                <a:rPr lang="cs-CZ" sz="2800" b="1">
                  <a:latin typeface="Arial" pitchFamily="34" charset="0"/>
                </a:rPr>
                <a:t>)</a:t>
              </a:r>
              <a:endParaRPr lang="cs-CZ" sz="2800" b="1">
                <a:latin typeface="Arial CE" charset="-18"/>
              </a:endParaRPr>
            </a:p>
          </p:txBody>
        </p:sp>
        <p:sp>
          <p:nvSpPr>
            <p:cNvPr id="11277" name="Line 13"/>
            <p:cNvSpPr>
              <a:spLocks noChangeShapeType="1"/>
            </p:cNvSpPr>
            <p:nvPr/>
          </p:nvSpPr>
          <p:spPr bwMode="auto">
            <a:xfrm>
              <a:off x="1781" y="3120"/>
              <a:ext cx="66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747713" y="1768475"/>
            <a:ext cx="3360737" cy="1963738"/>
            <a:chOff x="471" y="1114"/>
            <a:chExt cx="2117" cy="1237"/>
          </a:xfrm>
        </p:grpSpPr>
        <p:sp>
          <p:nvSpPr>
            <p:cNvPr id="11279" name="Oval 15"/>
            <p:cNvSpPr>
              <a:spLocks noChangeArrowheads="1"/>
            </p:cNvSpPr>
            <p:nvPr/>
          </p:nvSpPr>
          <p:spPr bwMode="auto">
            <a:xfrm>
              <a:off x="2212" y="1396"/>
              <a:ext cx="184" cy="568"/>
            </a:xfrm>
            <a:prstGeom prst="ellipse">
              <a:avLst/>
            </a:prstGeom>
            <a:solidFill>
              <a:srgbClr val="C0FEF9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0" name="Rectangle 16"/>
            <p:cNvSpPr>
              <a:spLocks noChangeArrowheads="1"/>
            </p:cNvSpPr>
            <p:nvPr/>
          </p:nvSpPr>
          <p:spPr bwMode="auto">
            <a:xfrm>
              <a:off x="1815" y="1930"/>
              <a:ext cx="490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cs-CZ" sz="2800" b="1">
                  <a:latin typeface="Arial" pitchFamily="34" charset="0"/>
                </a:rPr>
                <a:t>d</a:t>
              </a:r>
              <a:r>
                <a:rPr lang="cs-CZ" sz="2800" b="1">
                  <a:latin typeface="Symbol" pitchFamily="18" charset="2"/>
                </a:rPr>
                <a:t>w</a:t>
              </a:r>
              <a:r>
                <a:rPr lang="cs-CZ" sz="2800" b="1" baseline="-25000">
                  <a:latin typeface="Arial" pitchFamily="34" charset="0"/>
                </a:rPr>
                <a:t>1</a:t>
              </a:r>
              <a:endParaRPr lang="cs-CZ" sz="2800" b="1" baseline="-25000">
                <a:latin typeface="Arial CE" charset="-18"/>
              </a:endParaRPr>
            </a:p>
          </p:txBody>
        </p:sp>
        <p:sp>
          <p:nvSpPr>
            <p:cNvPr id="11281" name="Oval 17"/>
            <p:cNvSpPr>
              <a:spLocks noChangeArrowheads="1"/>
            </p:cNvSpPr>
            <p:nvPr/>
          </p:nvSpPr>
          <p:spPr bwMode="auto">
            <a:xfrm>
              <a:off x="580" y="1396"/>
              <a:ext cx="184" cy="56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2" name="Line 18"/>
            <p:cNvSpPr>
              <a:spLocks noChangeShapeType="1"/>
            </p:cNvSpPr>
            <p:nvPr/>
          </p:nvSpPr>
          <p:spPr bwMode="auto">
            <a:xfrm>
              <a:off x="677" y="1680"/>
              <a:ext cx="191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283" name="Line 19"/>
            <p:cNvSpPr>
              <a:spLocks noChangeShapeType="1"/>
            </p:cNvSpPr>
            <p:nvPr/>
          </p:nvSpPr>
          <p:spPr bwMode="auto">
            <a:xfrm flipV="1">
              <a:off x="677" y="1341"/>
              <a:ext cx="1863" cy="34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284" name="Line 20"/>
            <p:cNvSpPr>
              <a:spLocks noChangeShapeType="1"/>
            </p:cNvSpPr>
            <p:nvPr/>
          </p:nvSpPr>
          <p:spPr bwMode="auto">
            <a:xfrm>
              <a:off x="677" y="1685"/>
              <a:ext cx="1863" cy="32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285" name="Rectangle 21"/>
            <p:cNvSpPr>
              <a:spLocks noChangeArrowheads="1"/>
            </p:cNvSpPr>
            <p:nvPr/>
          </p:nvSpPr>
          <p:spPr bwMode="auto">
            <a:xfrm>
              <a:off x="471" y="2026"/>
              <a:ext cx="498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cs-CZ" sz="2800" b="1">
                  <a:latin typeface="Arial" pitchFamily="34" charset="0"/>
                </a:rPr>
                <a:t>dA</a:t>
              </a:r>
              <a:r>
                <a:rPr lang="cs-CZ" sz="2800" b="1" baseline="-25000">
                  <a:latin typeface="Arial" pitchFamily="34" charset="0"/>
                </a:rPr>
                <a:t>1</a:t>
              </a:r>
              <a:endParaRPr lang="cs-CZ" sz="2800" b="1" baseline="-25000">
                <a:latin typeface="Arial CE" charset="-18"/>
              </a:endParaRPr>
            </a:p>
          </p:txBody>
        </p:sp>
        <p:sp>
          <p:nvSpPr>
            <p:cNvPr id="11286" name="Rectangle 22"/>
            <p:cNvSpPr>
              <a:spLocks noChangeArrowheads="1"/>
            </p:cNvSpPr>
            <p:nvPr/>
          </p:nvSpPr>
          <p:spPr bwMode="auto">
            <a:xfrm>
              <a:off x="759" y="1114"/>
              <a:ext cx="640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cs-CZ" sz="2800" b="1">
                  <a:latin typeface="Arial" pitchFamily="34" charset="0"/>
                </a:rPr>
                <a:t>L</a:t>
              </a:r>
              <a:r>
                <a:rPr lang="cs-CZ" sz="2800" b="1" baseline="-25000">
                  <a:latin typeface="Arial" pitchFamily="34" charset="0"/>
                </a:rPr>
                <a:t>1</a:t>
              </a:r>
              <a:r>
                <a:rPr lang="cs-CZ" sz="2800" b="1">
                  <a:latin typeface="Arial" pitchFamily="34" charset="0"/>
                </a:rPr>
                <a:t>(</a:t>
              </a:r>
              <a:r>
                <a:rPr lang="cs-CZ" sz="2800" b="1">
                  <a:latin typeface="Symbol" pitchFamily="18" charset="2"/>
                </a:rPr>
                <a:t>w</a:t>
              </a:r>
              <a:r>
                <a:rPr lang="cs-CZ" sz="2800" b="1">
                  <a:latin typeface="Arial" pitchFamily="34" charset="0"/>
                </a:rPr>
                <a:t>)</a:t>
              </a:r>
              <a:endParaRPr lang="cs-CZ" sz="2800" b="1">
                <a:latin typeface="Arial CE" charset="-18"/>
              </a:endParaRPr>
            </a:p>
          </p:txBody>
        </p:sp>
        <p:sp>
          <p:nvSpPr>
            <p:cNvPr id="11287" name="Rectangle 23"/>
            <p:cNvSpPr>
              <a:spLocks noChangeArrowheads="1"/>
            </p:cNvSpPr>
            <p:nvPr/>
          </p:nvSpPr>
          <p:spPr bwMode="auto">
            <a:xfrm>
              <a:off x="1431" y="1786"/>
              <a:ext cx="201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cs-CZ" sz="2800" b="1">
                  <a:latin typeface="Arial" pitchFamily="34" charset="0"/>
                </a:rPr>
                <a:t>r</a:t>
              </a:r>
              <a:endParaRPr lang="cs-CZ" sz="2800" b="1">
                <a:latin typeface="Arial CE" charset="-18"/>
              </a:endParaRPr>
            </a:p>
          </p:txBody>
        </p:sp>
      </p:grpSp>
      <p:sp>
        <p:nvSpPr>
          <p:cNvPr id="11289" name="Rectangle 25"/>
          <p:cNvSpPr>
            <a:spLocks noChangeArrowheads="1"/>
          </p:cNvSpPr>
          <p:nvPr/>
        </p:nvSpPr>
        <p:spPr bwMode="auto">
          <a:xfrm>
            <a:off x="4520231" y="2819400"/>
            <a:ext cx="1841852" cy="951543"/>
          </a:xfrm>
          <a:prstGeom prst="rect">
            <a:avLst/>
          </a:prstGeom>
          <a:noFill/>
          <a:ln w="2540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cs-CZ" sz="2800" dirty="0">
                <a:latin typeface="+mj-lt"/>
              </a:rPr>
              <a:t>emitovaný</a:t>
            </a:r>
          </a:p>
          <a:p>
            <a:pPr algn="ctr"/>
            <a:r>
              <a:rPr lang="cs-CZ" sz="2800" dirty="0">
                <a:latin typeface="+mj-lt"/>
              </a:rPr>
              <a:t>výkon</a:t>
            </a:r>
          </a:p>
        </p:txBody>
      </p:sp>
      <p:sp>
        <p:nvSpPr>
          <p:cNvPr id="11290" name="Rectangle 26"/>
          <p:cNvSpPr>
            <a:spLocks noChangeArrowheads="1"/>
          </p:cNvSpPr>
          <p:nvPr/>
        </p:nvSpPr>
        <p:spPr bwMode="auto">
          <a:xfrm>
            <a:off x="6780548" y="2819400"/>
            <a:ext cx="1736054" cy="951543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cs-CZ" sz="2800">
                <a:latin typeface="+mj-lt"/>
              </a:rPr>
              <a:t>přijímaný</a:t>
            </a:r>
          </a:p>
          <a:p>
            <a:pPr algn="ctr"/>
            <a:r>
              <a:rPr lang="cs-CZ" sz="2800">
                <a:latin typeface="+mj-lt"/>
              </a:rPr>
              <a:t>výkon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827584" y="2204864"/>
            <a:ext cx="324036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827584" y="3140968"/>
            <a:ext cx="324036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827584" y="4509120"/>
            <a:ext cx="324036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827584" y="5445224"/>
            <a:ext cx="324036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Footer Placeholder 3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2013</a:t>
            </a:r>
            <a:endParaRPr lang="en-US" alt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66700"/>
            <a:ext cx="8153400" cy="1104900"/>
          </a:xfrm>
          <a:noFill/>
          <a:ln/>
        </p:spPr>
        <p:txBody>
          <a:bodyPr/>
          <a:lstStyle/>
          <a:p>
            <a:r>
              <a:rPr lang="cs-CZ" dirty="0" smtClean="0"/>
              <a:t>Důkaz: Zákon </a:t>
            </a:r>
            <a:r>
              <a:rPr lang="cs-CZ" dirty="0" err="1"/>
              <a:t>zach</a:t>
            </a:r>
            <a:r>
              <a:rPr lang="cs-CZ" dirty="0"/>
              <a:t>. energie v paprsku</a:t>
            </a:r>
            <a:endParaRPr lang="cs-CZ" dirty="0">
              <a:latin typeface="Arial CE" charset="-18"/>
            </a:endParaRPr>
          </a:p>
        </p:txBody>
      </p:sp>
      <p:graphicFrame>
        <p:nvGraphicFramePr>
          <p:cNvPr id="13315" name="Object 3">
            <a:hlinkClick r:id="" action="ppaction://ole?verb=0"/>
          </p:cNvPr>
          <p:cNvGraphicFramePr>
            <a:graphicFrameLocks/>
          </p:cNvGraphicFramePr>
          <p:nvPr/>
        </p:nvGraphicFramePr>
        <p:xfrm>
          <a:off x="4572000" y="1981200"/>
          <a:ext cx="4570413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69" r:id="rId4" imgW="4568760" imgH="576000" progId="Equation.2">
                  <p:embed/>
                </p:oleObj>
              </mc:Choice>
              <mc:Fallback>
                <p:oleObj r:id="rId4" imgW="4568760" imgH="576000" progId="Equation.2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981200"/>
                        <a:ext cx="4570413" cy="57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681038" y="4054475"/>
            <a:ext cx="3448050" cy="1963738"/>
            <a:chOff x="429" y="2554"/>
            <a:chExt cx="2172" cy="1237"/>
          </a:xfrm>
        </p:grpSpPr>
        <p:sp>
          <p:nvSpPr>
            <p:cNvPr id="13316" name="Oval 4"/>
            <p:cNvSpPr>
              <a:spLocks noChangeArrowheads="1"/>
            </p:cNvSpPr>
            <p:nvPr/>
          </p:nvSpPr>
          <p:spPr bwMode="auto">
            <a:xfrm>
              <a:off x="2212" y="2836"/>
              <a:ext cx="184" cy="568"/>
            </a:xfrm>
            <a:prstGeom prst="ellipse">
              <a:avLst/>
            </a:prstGeom>
            <a:solidFill>
              <a:srgbClr val="C0FEF9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7" name="Rectangle 5"/>
            <p:cNvSpPr>
              <a:spLocks noChangeArrowheads="1"/>
            </p:cNvSpPr>
            <p:nvPr/>
          </p:nvSpPr>
          <p:spPr bwMode="auto">
            <a:xfrm>
              <a:off x="711" y="3418"/>
              <a:ext cx="490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cs-CZ" sz="2800" b="1">
                  <a:latin typeface="Arial" pitchFamily="34" charset="0"/>
                </a:rPr>
                <a:t>d</a:t>
              </a:r>
              <a:r>
                <a:rPr lang="cs-CZ" sz="2800" b="1">
                  <a:latin typeface="Symbol" pitchFamily="18" charset="2"/>
                </a:rPr>
                <a:t>w</a:t>
              </a:r>
              <a:r>
                <a:rPr lang="cs-CZ" sz="2800" b="1" baseline="-25000">
                  <a:latin typeface="Arial" pitchFamily="34" charset="0"/>
                </a:rPr>
                <a:t>2</a:t>
              </a:r>
              <a:endParaRPr lang="cs-CZ" sz="2800" b="1" baseline="-25000">
                <a:latin typeface="Arial CE" charset="-18"/>
              </a:endParaRPr>
            </a:p>
          </p:txBody>
        </p:sp>
        <p:sp>
          <p:nvSpPr>
            <p:cNvPr id="13318" name="Oval 6"/>
            <p:cNvSpPr>
              <a:spLocks noChangeArrowheads="1"/>
            </p:cNvSpPr>
            <p:nvPr/>
          </p:nvSpPr>
          <p:spPr bwMode="auto">
            <a:xfrm>
              <a:off x="580" y="2836"/>
              <a:ext cx="184" cy="56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9" name="Line 7"/>
            <p:cNvSpPr>
              <a:spLocks noChangeShapeType="1"/>
            </p:cNvSpPr>
            <p:nvPr/>
          </p:nvSpPr>
          <p:spPr bwMode="auto">
            <a:xfrm>
              <a:off x="677" y="3120"/>
              <a:ext cx="109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10"/>
            <p:cNvGrpSpPr>
              <a:grpSpLocks/>
            </p:cNvGrpSpPr>
            <p:nvPr/>
          </p:nvGrpSpPr>
          <p:grpSpPr bwMode="auto">
            <a:xfrm>
              <a:off x="429" y="2781"/>
              <a:ext cx="1879" cy="671"/>
              <a:chOff x="429" y="2781"/>
              <a:chExt cx="1879" cy="671"/>
            </a:xfrm>
          </p:grpSpPr>
          <p:sp>
            <p:nvSpPr>
              <p:cNvPr id="13320" name="Line 8"/>
              <p:cNvSpPr>
                <a:spLocks noChangeShapeType="1"/>
              </p:cNvSpPr>
              <p:nvPr/>
            </p:nvSpPr>
            <p:spPr bwMode="auto">
              <a:xfrm flipH="1" flipV="1">
                <a:off x="429" y="2781"/>
                <a:ext cx="1879" cy="34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1" name="Line 9"/>
              <p:cNvSpPr>
                <a:spLocks noChangeShapeType="1"/>
              </p:cNvSpPr>
              <p:nvPr/>
            </p:nvSpPr>
            <p:spPr bwMode="auto">
              <a:xfrm flipH="1">
                <a:off x="429" y="3125"/>
                <a:ext cx="1879" cy="32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323" name="Rectangle 11"/>
            <p:cNvSpPr>
              <a:spLocks noChangeArrowheads="1"/>
            </p:cNvSpPr>
            <p:nvPr/>
          </p:nvSpPr>
          <p:spPr bwMode="auto">
            <a:xfrm>
              <a:off x="2103" y="3466"/>
              <a:ext cx="498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cs-CZ" sz="2800" b="1">
                  <a:latin typeface="Arial" pitchFamily="34" charset="0"/>
                </a:rPr>
                <a:t>dA</a:t>
              </a:r>
              <a:r>
                <a:rPr lang="cs-CZ" sz="2800" b="1" baseline="-25000">
                  <a:latin typeface="Arial" pitchFamily="34" charset="0"/>
                </a:rPr>
                <a:t>2</a:t>
              </a:r>
              <a:endParaRPr lang="cs-CZ" sz="2800" b="1" baseline="-25000">
                <a:latin typeface="Arial CE" charset="-18"/>
              </a:endParaRPr>
            </a:p>
          </p:txBody>
        </p:sp>
        <p:sp>
          <p:nvSpPr>
            <p:cNvPr id="13324" name="Rectangle 12"/>
            <p:cNvSpPr>
              <a:spLocks noChangeArrowheads="1"/>
            </p:cNvSpPr>
            <p:nvPr/>
          </p:nvSpPr>
          <p:spPr bwMode="auto">
            <a:xfrm>
              <a:off x="1575" y="2554"/>
              <a:ext cx="640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cs-CZ" sz="2800" b="1">
                  <a:latin typeface="Arial" pitchFamily="34" charset="0"/>
                </a:rPr>
                <a:t>L</a:t>
              </a:r>
              <a:r>
                <a:rPr lang="cs-CZ" sz="2800" b="1" baseline="-25000">
                  <a:latin typeface="Arial" pitchFamily="34" charset="0"/>
                </a:rPr>
                <a:t>2</a:t>
              </a:r>
              <a:r>
                <a:rPr lang="cs-CZ" sz="2800" b="1">
                  <a:latin typeface="Arial" pitchFamily="34" charset="0"/>
                </a:rPr>
                <a:t>(</a:t>
              </a:r>
              <a:r>
                <a:rPr lang="cs-CZ" sz="2800" b="1">
                  <a:latin typeface="Symbol" pitchFamily="18" charset="2"/>
                </a:rPr>
                <a:t>w</a:t>
              </a:r>
              <a:r>
                <a:rPr lang="cs-CZ" sz="2800" b="1">
                  <a:latin typeface="Arial" pitchFamily="34" charset="0"/>
                </a:rPr>
                <a:t>)</a:t>
              </a:r>
              <a:endParaRPr lang="cs-CZ" sz="2800" b="1">
                <a:latin typeface="Arial CE" charset="-18"/>
              </a:endParaRPr>
            </a:p>
          </p:txBody>
        </p:sp>
        <p:sp>
          <p:nvSpPr>
            <p:cNvPr id="13325" name="Line 13"/>
            <p:cNvSpPr>
              <a:spLocks noChangeShapeType="1"/>
            </p:cNvSpPr>
            <p:nvPr/>
          </p:nvSpPr>
          <p:spPr bwMode="auto">
            <a:xfrm>
              <a:off x="1781" y="3120"/>
              <a:ext cx="66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13327" name="Object 15">
            <a:hlinkClick r:id="" action="ppaction://ole?verb=0"/>
          </p:cNvPr>
          <p:cNvGraphicFramePr>
            <a:graphicFrameLocks/>
          </p:cNvGraphicFramePr>
          <p:nvPr/>
        </p:nvGraphicFramePr>
        <p:xfrm>
          <a:off x="4475163" y="2895600"/>
          <a:ext cx="4592637" cy="1554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70" r:id="rId6" imgW="4590720" imgH="1552320" progId="Equation.2">
                  <p:embed/>
                </p:oleObj>
              </mc:Choice>
              <mc:Fallback>
                <p:oleObj r:id="rId6" imgW="4590720" imgH="1552320" progId="Equation.2">
                  <p:embed/>
                  <p:pic>
                    <p:nvPicPr>
                      <p:cNvPr id="0" name="Picture 3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5163" y="2895600"/>
                        <a:ext cx="4592637" cy="1554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8" name="Rectangle 16"/>
          <p:cNvSpPr>
            <a:spLocks noChangeArrowheads="1"/>
          </p:cNvSpPr>
          <p:nvPr/>
        </p:nvSpPr>
        <p:spPr bwMode="auto">
          <a:xfrm>
            <a:off x="5868144" y="4206875"/>
            <a:ext cx="2896628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cs-CZ" sz="2800" dirty="0">
                <a:latin typeface="+mj-lt"/>
              </a:rPr>
              <a:t>kapacita paprsku</a:t>
            </a:r>
          </a:p>
        </p:txBody>
      </p:sp>
      <p:sp>
        <p:nvSpPr>
          <p:cNvPr id="13329" name="Line 17"/>
          <p:cNvSpPr>
            <a:spLocks noChangeShapeType="1"/>
          </p:cNvSpPr>
          <p:nvPr/>
        </p:nvSpPr>
        <p:spPr bwMode="auto">
          <a:xfrm flipV="1">
            <a:off x="5940152" y="4725144"/>
            <a:ext cx="2808312" cy="0"/>
          </a:xfrm>
          <a:prstGeom prst="line">
            <a:avLst/>
          </a:prstGeom>
          <a:noFill/>
          <a:ln w="25400">
            <a:solidFill>
              <a:srgbClr val="C2001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30" name="Line 18"/>
          <p:cNvSpPr>
            <a:spLocks noChangeShapeType="1"/>
          </p:cNvSpPr>
          <p:nvPr/>
        </p:nvSpPr>
        <p:spPr bwMode="auto">
          <a:xfrm>
            <a:off x="4510212" y="3352800"/>
            <a:ext cx="277812" cy="0"/>
          </a:xfrm>
          <a:prstGeom prst="line">
            <a:avLst/>
          </a:prstGeom>
          <a:noFill/>
          <a:ln w="25400">
            <a:solidFill>
              <a:srgbClr val="C2001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747713" y="1768475"/>
            <a:ext cx="3360737" cy="1963738"/>
            <a:chOff x="471" y="1114"/>
            <a:chExt cx="2117" cy="1237"/>
          </a:xfrm>
        </p:grpSpPr>
        <p:sp>
          <p:nvSpPr>
            <p:cNvPr id="13331" name="Oval 19"/>
            <p:cNvSpPr>
              <a:spLocks noChangeArrowheads="1"/>
            </p:cNvSpPr>
            <p:nvPr/>
          </p:nvSpPr>
          <p:spPr bwMode="auto">
            <a:xfrm>
              <a:off x="2212" y="1396"/>
              <a:ext cx="184" cy="568"/>
            </a:xfrm>
            <a:prstGeom prst="ellipse">
              <a:avLst/>
            </a:prstGeom>
            <a:solidFill>
              <a:srgbClr val="C0FEF9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2" name="Rectangle 20"/>
            <p:cNvSpPr>
              <a:spLocks noChangeArrowheads="1"/>
            </p:cNvSpPr>
            <p:nvPr/>
          </p:nvSpPr>
          <p:spPr bwMode="auto">
            <a:xfrm>
              <a:off x="1815" y="1930"/>
              <a:ext cx="490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cs-CZ" sz="2800" b="1">
                  <a:latin typeface="Arial" pitchFamily="34" charset="0"/>
                </a:rPr>
                <a:t>d</a:t>
              </a:r>
              <a:r>
                <a:rPr lang="cs-CZ" sz="2800" b="1">
                  <a:latin typeface="Symbol" pitchFamily="18" charset="2"/>
                </a:rPr>
                <a:t>w</a:t>
              </a:r>
              <a:r>
                <a:rPr lang="cs-CZ" sz="2800" b="1" baseline="-25000">
                  <a:latin typeface="Arial" pitchFamily="34" charset="0"/>
                </a:rPr>
                <a:t>1</a:t>
              </a:r>
              <a:endParaRPr lang="cs-CZ" sz="2800" b="1" baseline="-25000">
                <a:latin typeface="Arial CE" charset="-18"/>
              </a:endParaRPr>
            </a:p>
          </p:txBody>
        </p:sp>
        <p:sp>
          <p:nvSpPr>
            <p:cNvPr id="13333" name="Oval 21"/>
            <p:cNvSpPr>
              <a:spLocks noChangeArrowheads="1"/>
            </p:cNvSpPr>
            <p:nvPr/>
          </p:nvSpPr>
          <p:spPr bwMode="auto">
            <a:xfrm>
              <a:off x="580" y="1396"/>
              <a:ext cx="184" cy="56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4" name="Line 22"/>
            <p:cNvSpPr>
              <a:spLocks noChangeShapeType="1"/>
            </p:cNvSpPr>
            <p:nvPr/>
          </p:nvSpPr>
          <p:spPr bwMode="auto">
            <a:xfrm>
              <a:off x="677" y="1680"/>
              <a:ext cx="191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335" name="Line 23"/>
            <p:cNvSpPr>
              <a:spLocks noChangeShapeType="1"/>
            </p:cNvSpPr>
            <p:nvPr/>
          </p:nvSpPr>
          <p:spPr bwMode="auto">
            <a:xfrm flipV="1">
              <a:off x="677" y="1341"/>
              <a:ext cx="1863" cy="34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336" name="Line 24"/>
            <p:cNvSpPr>
              <a:spLocks noChangeShapeType="1"/>
            </p:cNvSpPr>
            <p:nvPr/>
          </p:nvSpPr>
          <p:spPr bwMode="auto">
            <a:xfrm>
              <a:off x="677" y="1685"/>
              <a:ext cx="1863" cy="32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337" name="Rectangle 25"/>
            <p:cNvSpPr>
              <a:spLocks noChangeArrowheads="1"/>
            </p:cNvSpPr>
            <p:nvPr/>
          </p:nvSpPr>
          <p:spPr bwMode="auto">
            <a:xfrm>
              <a:off x="471" y="2026"/>
              <a:ext cx="498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cs-CZ" sz="2800" b="1">
                  <a:latin typeface="Arial" pitchFamily="34" charset="0"/>
                </a:rPr>
                <a:t>dA</a:t>
              </a:r>
              <a:r>
                <a:rPr lang="cs-CZ" sz="2800" b="1" baseline="-25000">
                  <a:latin typeface="Arial" pitchFamily="34" charset="0"/>
                </a:rPr>
                <a:t>1</a:t>
              </a:r>
              <a:endParaRPr lang="cs-CZ" sz="2800" b="1" baseline="-25000">
                <a:latin typeface="Arial CE" charset="-18"/>
              </a:endParaRPr>
            </a:p>
          </p:txBody>
        </p:sp>
        <p:sp>
          <p:nvSpPr>
            <p:cNvPr id="13338" name="Rectangle 26"/>
            <p:cNvSpPr>
              <a:spLocks noChangeArrowheads="1"/>
            </p:cNvSpPr>
            <p:nvPr/>
          </p:nvSpPr>
          <p:spPr bwMode="auto">
            <a:xfrm>
              <a:off x="759" y="1114"/>
              <a:ext cx="640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cs-CZ" sz="2800" b="1">
                  <a:latin typeface="Arial" pitchFamily="34" charset="0"/>
                </a:rPr>
                <a:t>L</a:t>
              </a:r>
              <a:r>
                <a:rPr lang="cs-CZ" sz="2800" b="1" baseline="-25000">
                  <a:latin typeface="Arial" pitchFamily="34" charset="0"/>
                </a:rPr>
                <a:t>1</a:t>
              </a:r>
              <a:r>
                <a:rPr lang="cs-CZ" sz="2800" b="1">
                  <a:latin typeface="Arial" pitchFamily="34" charset="0"/>
                </a:rPr>
                <a:t>(</a:t>
              </a:r>
              <a:r>
                <a:rPr lang="cs-CZ" sz="2800" b="1">
                  <a:latin typeface="Symbol" pitchFamily="18" charset="2"/>
                </a:rPr>
                <a:t>w</a:t>
              </a:r>
              <a:r>
                <a:rPr lang="cs-CZ" sz="2800" b="1">
                  <a:latin typeface="Arial" pitchFamily="34" charset="0"/>
                </a:rPr>
                <a:t>)</a:t>
              </a:r>
              <a:endParaRPr lang="cs-CZ" sz="2800" b="1">
                <a:latin typeface="Arial CE" charset="-18"/>
              </a:endParaRPr>
            </a:p>
          </p:txBody>
        </p:sp>
        <p:sp>
          <p:nvSpPr>
            <p:cNvPr id="13339" name="Rectangle 27"/>
            <p:cNvSpPr>
              <a:spLocks noChangeArrowheads="1"/>
            </p:cNvSpPr>
            <p:nvPr/>
          </p:nvSpPr>
          <p:spPr bwMode="auto">
            <a:xfrm>
              <a:off x="1431" y="1786"/>
              <a:ext cx="201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cs-CZ" sz="2800" b="1">
                  <a:latin typeface="Arial" pitchFamily="34" charset="0"/>
                </a:rPr>
                <a:t>r</a:t>
              </a:r>
              <a:endParaRPr lang="cs-CZ" sz="2800" b="1">
                <a:latin typeface="Arial CE" charset="-18"/>
              </a:endParaRPr>
            </a:p>
          </p:txBody>
        </p:sp>
      </p:grpSp>
      <p:graphicFrame>
        <p:nvGraphicFramePr>
          <p:cNvPr id="13341" name="Object 29">
            <a:hlinkClick r:id="" action="ppaction://ole?verb=0"/>
          </p:cNvPr>
          <p:cNvGraphicFramePr>
            <a:graphicFrameLocks/>
          </p:cNvGraphicFramePr>
          <p:nvPr/>
        </p:nvGraphicFramePr>
        <p:xfrm>
          <a:off x="5486400" y="5105400"/>
          <a:ext cx="1682750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71" r:id="rId8" imgW="1680840" imgH="428400" progId="Equation.2">
                  <p:embed/>
                </p:oleObj>
              </mc:Choice>
              <mc:Fallback>
                <p:oleObj r:id="rId8" imgW="1680840" imgH="428400" progId="Equation.2">
                  <p:embed/>
                  <p:pic>
                    <p:nvPicPr>
                      <p:cNvPr id="0" name="Picture 4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5105400"/>
                        <a:ext cx="1682750" cy="430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42" name="Rectangle 30"/>
          <p:cNvSpPr>
            <a:spLocks noChangeArrowheads="1"/>
          </p:cNvSpPr>
          <p:nvPr/>
        </p:nvSpPr>
        <p:spPr bwMode="auto">
          <a:xfrm>
            <a:off x="5194300" y="5041900"/>
            <a:ext cx="1651000" cy="584200"/>
          </a:xfrm>
          <a:prstGeom prst="rect">
            <a:avLst/>
          </a:prstGeom>
          <a:noFill/>
          <a:ln w="25400">
            <a:solidFill>
              <a:srgbClr val="438E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827584" y="2204864"/>
            <a:ext cx="324036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827584" y="3140968"/>
            <a:ext cx="324036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827584" y="4509120"/>
            <a:ext cx="324036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827584" y="5445224"/>
            <a:ext cx="324036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Footer Placeholder 3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2013</a:t>
            </a:r>
            <a:endParaRPr lang="en-US" alt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Vlastnosti radiance (2)</a:t>
            </a:r>
            <a:endParaRPr lang="en-US" dirty="0" smtClean="0"/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b="1" dirty="0" smtClean="0"/>
              <a:t>Odezva senzoru</a:t>
            </a:r>
            <a:r>
              <a:rPr lang="cs-CZ" dirty="0" smtClean="0"/>
              <a:t> (kamery nebo lidského oka) je přímo úměrná hodnotě </a:t>
            </a:r>
            <a:r>
              <a:rPr lang="en-US" b="1" dirty="0" smtClean="0"/>
              <a:t>radiance </a:t>
            </a:r>
            <a:r>
              <a:rPr lang="cs-CZ" dirty="0" smtClean="0"/>
              <a:t>odražené od plochy viditelné senzorem.</a:t>
            </a:r>
          </a:p>
          <a:p>
            <a:pPr eaLnBrk="1" hangingPunct="1"/>
            <a:endParaRPr lang="cs-CZ" dirty="0" smtClean="0"/>
          </a:p>
          <a:p>
            <a:pPr eaLnBrk="1" hangingPunct="1"/>
            <a:endParaRPr lang="en-US" dirty="0" smtClean="0"/>
          </a:p>
        </p:txBody>
      </p:sp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1157288" y="5410200"/>
            <a:ext cx="6696075" cy="1135063"/>
            <a:chOff x="729" y="3408"/>
            <a:chExt cx="4218" cy="715"/>
          </a:xfrm>
        </p:grpSpPr>
        <p:graphicFrame>
          <p:nvGraphicFramePr>
            <p:cNvPr id="6" name="Object 4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752" y="3408"/>
            <a:ext cx="4195" cy="7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8630" r:id="rId3" imgW="6657840" imgH="1133280" progId="Equation.2">
                    <p:embed/>
                  </p:oleObj>
                </mc:Choice>
                <mc:Fallback>
                  <p:oleObj r:id="rId3" imgW="6657840" imgH="1133280" progId="Equation.2">
                    <p:embed/>
                    <p:pic>
                      <p:nvPicPr>
                        <p:cNvPr id="0" name="Picture 1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2" y="3408"/>
                          <a:ext cx="4195" cy="7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Line 5"/>
            <p:cNvSpPr>
              <a:spLocks noChangeShapeType="1"/>
            </p:cNvSpPr>
            <p:nvPr/>
          </p:nvSpPr>
          <p:spPr bwMode="auto">
            <a:xfrm>
              <a:off x="729" y="3792"/>
              <a:ext cx="223" cy="0"/>
            </a:xfrm>
            <a:prstGeom prst="line">
              <a:avLst/>
            </a:prstGeom>
            <a:noFill/>
            <a:ln w="25400">
              <a:solidFill>
                <a:srgbClr val="438E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4089" y="3792"/>
              <a:ext cx="607" cy="0"/>
            </a:xfrm>
            <a:prstGeom prst="line">
              <a:avLst/>
            </a:prstGeom>
            <a:noFill/>
            <a:ln w="25400">
              <a:solidFill>
                <a:srgbClr val="438E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14"/>
          <p:cNvGrpSpPr>
            <a:grpSpLocks/>
          </p:cNvGrpSpPr>
          <p:nvPr/>
        </p:nvGrpSpPr>
        <p:grpSpPr bwMode="auto">
          <a:xfrm>
            <a:off x="1360488" y="3124201"/>
            <a:ext cx="6597650" cy="1620838"/>
            <a:chOff x="857" y="1968"/>
            <a:chExt cx="4156" cy="1021"/>
          </a:xfrm>
        </p:grpSpPr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3707" y="2054"/>
              <a:ext cx="1306" cy="599"/>
            </a:xfrm>
            <a:prstGeom prst="rect">
              <a:avLst/>
            </a:prstGeom>
            <a:noFill/>
            <a:ln w="25400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/>
              <a:r>
                <a:rPr lang="cs-CZ" sz="2800" b="1" dirty="0">
                  <a:latin typeface="+mj-lt"/>
                </a:rPr>
                <a:t>čidlo</a:t>
              </a:r>
            </a:p>
            <a:p>
              <a:pPr algn="ctr"/>
              <a:r>
                <a:rPr lang="cs-CZ" sz="2800" b="1" dirty="0">
                  <a:latin typeface="+mj-lt"/>
                </a:rPr>
                <a:t> plochy A</a:t>
              </a:r>
              <a:r>
                <a:rPr lang="cs-CZ" sz="2800" b="1" baseline="-25000" dirty="0">
                  <a:latin typeface="+mj-lt"/>
                </a:rPr>
                <a:t>2 </a:t>
              </a: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2400" y="1968"/>
              <a:ext cx="1249" cy="769"/>
            </a:xfrm>
            <a:custGeom>
              <a:avLst/>
              <a:gdLst/>
              <a:ahLst/>
              <a:cxnLst>
                <a:cxn ang="0">
                  <a:pos x="0" y="288"/>
                </a:cxn>
                <a:cxn ang="0">
                  <a:pos x="0" y="0"/>
                </a:cxn>
                <a:cxn ang="0">
                  <a:pos x="1248" y="0"/>
                </a:cxn>
                <a:cxn ang="0">
                  <a:pos x="1248" y="768"/>
                </a:cxn>
                <a:cxn ang="0">
                  <a:pos x="0" y="768"/>
                </a:cxn>
                <a:cxn ang="0">
                  <a:pos x="0" y="480"/>
                </a:cxn>
              </a:cxnLst>
              <a:rect l="0" t="0" r="r" b="b"/>
              <a:pathLst>
                <a:path w="1249" h="769">
                  <a:moveTo>
                    <a:pt x="0" y="288"/>
                  </a:moveTo>
                  <a:lnTo>
                    <a:pt x="0" y="0"/>
                  </a:lnTo>
                  <a:lnTo>
                    <a:pt x="1248" y="0"/>
                  </a:lnTo>
                  <a:lnTo>
                    <a:pt x="1248" y="768"/>
                  </a:lnTo>
                  <a:lnTo>
                    <a:pt x="0" y="768"/>
                  </a:lnTo>
                  <a:lnTo>
                    <a:pt x="0" y="480"/>
                  </a:lnTo>
                </a:path>
              </a:pathLst>
            </a:custGeom>
            <a:noFill/>
            <a:ln w="508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>
              <a:off x="3612" y="2177"/>
              <a:ext cx="0" cy="303"/>
            </a:xfrm>
            <a:prstGeom prst="line">
              <a:avLst/>
            </a:prstGeom>
            <a:noFill/>
            <a:ln w="508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11"/>
            <p:cNvSpPr>
              <a:spLocks noChangeShapeType="1"/>
            </p:cNvSpPr>
            <p:nvPr/>
          </p:nvSpPr>
          <p:spPr bwMode="auto">
            <a:xfrm flipH="1" flipV="1">
              <a:off x="857" y="1971"/>
              <a:ext cx="2736" cy="51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12"/>
            <p:cNvSpPr>
              <a:spLocks noChangeShapeType="1"/>
            </p:cNvSpPr>
            <p:nvPr/>
          </p:nvSpPr>
          <p:spPr bwMode="auto">
            <a:xfrm flipV="1">
              <a:off x="887" y="2176"/>
              <a:ext cx="2698" cy="58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1030" y="2390"/>
              <a:ext cx="1284" cy="599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/>
              <a:r>
                <a:rPr lang="cs-CZ" sz="2800" b="1" dirty="0">
                  <a:latin typeface="+mj-lt"/>
                </a:rPr>
                <a:t>štěrbina</a:t>
              </a:r>
            </a:p>
            <a:p>
              <a:pPr algn="ctr"/>
              <a:r>
                <a:rPr lang="cs-CZ" sz="2800" b="1" dirty="0">
                  <a:latin typeface="+mj-lt"/>
                </a:rPr>
                <a:t> plochy A</a:t>
              </a:r>
              <a:r>
                <a:rPr lang="cs-CZ" sz="2800" b="1" baseline="-25000" dirty="0">
                  <a:latin typeface="+mj-lt"/>
                </a:rPr>
                <a:t>1 </a:t>
              </a:r>
            </a:p>
          </p:txBody>
        </p:sp>
      </p:grp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2013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Příchozí / odchozí radiance</a:t>
            </a:r>
            <a:endParaRPr lang="en-US" smtClean="0"/>
          </a:p>
        </p:txBody>
      </p:sp>
      <p:sp>
        <p:nvSpPr>
          <p:cNvPr id="112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Na rozhraní je radiance nespojitá</a:t>
            </a:r>
          </a:p>
          <a:p>
            <a:pPr eaLnBrk="1" hangingPunct="1"/>
            <a:endParaRPr lang="cs-CZ" dirty="0" smtClean="0"/>
          </a:p>
          <a:p>
            <a:pPr lvl="1" eaLnBrk="1" hangingPunct="1"/>
            <a:r>
              <a:rPr lang="cs-CZ" dirty="0" smtClean="0"/>
              <a:t>Příchozí (</a:t>
            </a:r>
            <a:r>
              <a:rPr lang="cs-CZ" dirty="0" err="1" smtClean="0"/>
              <a:t>incoming</a:t>
            </a:r>
            <a:r>
              <a:rPr lang="cs-CZ" dirty="0" smtClean="0"/>
              <a:t>) radiance – </a:t>
            </a:r>
            <a:r>
              <a:rPr lang="cs-CZ" i="1" dirty="0" smtClean="0"/>
              <a:t>L</a:t>
            </a:r>
            <a:r>
              <a:rPr lang="cs-CZ" i="1" baseline="30000" dirty="0" smtClean="0"/>
              <a:t>i</a:t>
            </a:r>
            <a:r>
              <a:rPr lang="cs-CZ" dirty="0" smtClean="0"/>
              <a:t>(</a:t>
            </a:r>
            <a:r>
              <a:rPr lang="cs-CZ" b="1" dirty="0" smtClean="0"/>
              <a:t>x</a:t>
            </a:r>
            <a:r>
              <a:rPr lang="cs-CZ" dirty="0" smtClean="0"/>
              <a:t>,</a:t>
            </a:r>
            <a:r>
              <a:rPr lang="cs-CZ" dirty="0" smtClean="0">
                <a:latin typeface="Symbol" pitchFamily="18" charset="2"/>
              </a:rPr>
              <a:t>w</a:t>
            </a:r>
            <a:r>
              <a:rPr lang="cs-CZ" dirty="0" smtClean="0"/>
              <a:t>)</a:t>
            </a:r>
          </a:p>
          <a:p>
            <a:pPr lvl="2" eaLnBrk="1" hangingPunct="1"/>
            <a:r>
              <a:rPr lang="cs-CZ" dirty="0" smtClean="0"/>
              <a:t>radiance před odrazem</a:t>
            </a:r>
          </a:p>
          <a:p>
            <a:pPr eaLnBrk="1" hangingPunct="1"/>
            <a:endParaRPr lang="cs-CZ" dirty="0" smtClean="0"/>
          </a:p>
          <a:p>
            <a:pPr lvl="1" eaLnBrk="1" hangingPunct="1"/>
            <a:r>
              <a:rPr lang="cs-CZ" dirty="0" smtClean="0"/>
              <a:t>Odchozí (odražená, </a:t>
            </a:r>
            <a:r>
              <a:rPr lang="cs-CZ" dirty="0" err="1" smtClean="0"/>
              <a:t>outgoing</a:t>
            </a:r>
            <a:r>
              <a:rPr lang="cs-CZ" dirty="0" smtClean="0"/>
              <a:t>) radiance  – </a:t>
            </a:r>
            <a:r>
              <a:rPr lang="cs-CZ" i="1" dirty="0" err="1" smtClean="0"/>
              <a:t>L</a:t>
            </a:r>
            <a:r>
              <a:rPr lang="cs-CZ" i="1" baseline="30000" dirty="0" err="1" smtClean="0"/>
              <a:t>o</a:t>
            </a:r>
            <a:r>
              <a:rPr lang="cs-CZ" dirty="0" smtClean="0"/>
              <a:t>(</a:t>
            </a:r>
            <a:r>
              <a:rPr lang="cs-CZ" b="1" dirty="0" smtClean="0"/>
              <a:t>x</a:t>
            </a:r>
            <a:r>
              <a:rPr lang="cs-CZ" dirty="0" smtClean="0"/>
              <a:t>,</a:t>
            </a:r>
            <a:r>
              <a:rPr lang="cs-CZ" dirty="0" smtClean="0">
                <a:latin typeface="Symbol" pitchFamily="18" charset="2"/>
              </a:rPr>
              <a:t>w</a:t>
            </a:r>
            <a:r>
              <a:rPr lang="cs-CZ" dirty="0" smtClean="0"/>
              <a:t>)</a:t>
            </a:r>
          </a:p>
          <a:p>
            <a:pPr lvl="2" eaLnBrk="1" hangingPunct="1"/>
            <a:r>
              <a:rPr lang="cs-CZ" dirty="0" smtClean="0"/>
              <a:t>radiance po odrazu</a:t>
            </a:r>
          </a:p>
          <a:p>
            <a:pPr eaLnBrk="1" hangingPunct="1"/>
            <a:endParaRPr lang="cs-CZ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cs-CZ" dirty="0" smtClean="0"/>
          </a:p>
        </p:txBody>
      </p:sp>
      <p:sp>
        <p:nvSpPr>
          <p:cNvPr id="11274" name="Text Box 9"/>
          <p:cNvSpPr txBox="1">
            <a:spLocks noChangeArrowheads="1"/>
          </p:cNvSpPr>
          <p:nvPr/>
        </p:nvSpPr>
        <p:spPr bwMode="auto">
          <a:xfrm>
            <a:off x="755650" y="37893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cs-CZ" sz="180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2013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Radiometrické a fotometrické názvosloví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46856" y="1628800"/>
          <a:ext cx="8229600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Fyzika</a:t>
                      </a:r>
                    </a:p>
                    <a:p>
                      <a:r>
                        <a:rPr lang="cs-CZ" i="1" dirty="0" err="1" smtClean="0"/>
                        <a:t>Physics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Radiometrie</a:t>
                      </a:r>
                    </a:p>
                    <a:p>
                      <a:r>
                        <a:rPr lang="cs-CZ" i="1" dirty="0" smtClean="0"/>
                        <a:t>Radiometry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Fotometrie</a:t>
                      </a:r>
                    </a:p>
                    <a:p>
                      <a:r>
                        <a:rPr lang="cs-CZ" i="1" dirty="0" err="1" smtClean="0"/>
                        <a:t>Photometry</a:t>
                      </a:r>
                      <a:endParaRPr lang="en-US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Energie</a:t>
                      </a:r>
                      <a:br>
                        <a:rPr lang="cs-CZ" dirty="0" smtClean="0"/>
                      </a:br>
                      <a:r>
                        <a:rPr lang="cs-CZ" i="1" dirty="0" err="1" smtClean="0"/>
                        <a:t>Energy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Zářivá</a:t>
                      </a:r>
                      <a:r>
                        <a:rPr lang="cs-CZ" baseline="0" dirty="0" smtClean="0"/>
                        <a:t> energie</a:t>
                      </a:r>
                    </a:p>
                    <a:p>
                      <a:r>
                        <a:rPr lang="cs-CZ" i="1" baseline="0" dirty="0" smtClean="0"/>
                        <a:t>Radiant </a:t>
                      </a:r>
                      <a:r>
                        <a:rPr lang="cs-CZ" i="1" baseline="0" dirty="0" err="1" smtClean="0"/>
                        <a:t>energy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Světelná energie</a:t>
                      </a:r>
                    </a:p>
                    <a:p>
                      <a:r>
                        <a:rPr lang="cs-CZ" i="1" dirty="0" err="1" smtClean="0"/>
                        <a:t>Luminous</a:t>
                      </a:r>
                      <a:r>
                        <a:rPr lang="cs-CZ" i="1" dirty="0" smtClean="0"/>
                        <a:t> </a:t>
                      </a:r>
                      <a:r>
                        <a:rPr lang="cs-CZ" i="1" dirty="0" err="1" smtClean="0"/>
                        <a:t>energy</a:t>
                      </a:r>
                      <a:endParaRPr lang="en-US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Výkon (tok)</a:t>
                      </a:r>
                    </a:p>
                    <a:p>
                      <a:r>
                        <a:rPr lang="cs-CZ" i="1" dirty="0" err="1" smtClean="0"/>
                        <a:t>Powe</a:t>
                      </a:r>
                      <a:r>
                        <a:rPr lang="cs-CZ" i="1" baseline="0" dirty="0" err="1" smtClean="0"/>
                        <a:t>r</a:t>
                      </a:r>
                      <a:r>
                        <a:rPr lang="cs-CZ" i="1" baseline="0" dirty="0" smtClean="0"/>
                        <a:t> (</a:t>
                      </a:r>
                      <a:r>
                        <a:rPr lang="cs-CZ" i="1" baseline="0" dirty="0" err="1" smtClean="0"/>
                        <a:t>flux</a:t>
                      </a:r>
                      <a:r>
                        <a:rPr lang="cs-CZ" i="1" baseline="0" dirty="0" smtClean="0"/>
                        <a:t>)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Zářivý tok</a:t>
                      </a:r>
                    </a:p>
                    <a:p>
                      <a:r>
                        <a:rPr lang="cs-CZ" i="1" dirty="0" smtClean="0"/>
                        <a:t>Radiant </a:t>
                      </a:r>
                      <a:r>
                        <a:rPr lang="cs-CZ" i="1" dirty="0" err="1" smtClean="0"/>
                        <a:t>flux</a:t>
                      </a:r>
                      <a:r>
                        <a:rPr lang="cs-CZ" i="1" dirty="0" smtClean="0"/>
                        <a:t> (</a:t>
                      </a:r>
                      <a:r>
                        <a:rPr lang="cs-CZ" i="1" dirty="0" err="1" smtClean="0"/>
                        <a:t>power</a:t>
                      </a:r>
                      <a:r>
                        <a:rPr lang="cs-CZ" i="1" dirty="0" smtClean="0"/>
                        <a:t>)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Světelný tok (výkon)</a:t>
                      </a:r>
                    </a:p>
                    <a:p>
                      <a:r>
                        <a:rPr lang="cs-CZ" i="1" dirty="0" err="1" smtClean="0"/>
                        <a:t>Luminous</a:t>
                      </a:r>
                      <a:r>
                        <a:rPr lang="cs-CZ" i="1" dirty="0" smtClean="0"/>
                        <a:t> </a:t>
                      </a:r>
                      <a:r>
                        <a:rPr lang="cs-CZ" i="1" dirty="0" err="1" smtClean="0"/>
                        <a:t>power</a:t>
                      </a:r>
                      <a:endParaRPr lang="en-US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Hustota</a:t>
                      </a:r>
                      <a:r>
                        <a:rPr lang="cs-CZ" baseline="0" dirty="0" smtClean="0"/>
                        <a:t> toku</a:t>
                      </a:r>
                      <a:endParaRPr lang="cs-CZ" dirty="0" smtClean="0"/>
                    </a:p>
                    <a:p>
                      <a:r>
                        <a:rPr lang="cs-CZ" i="1" dirty="0" err="1" smtClean="0"/>
                        <a:t>Flux</a:t>
                      </a:r>
                      <a:r>
                        <a:rPr lang="cs-CZ" i="1" dirty="0" smtClean="0"/>
                        <a:t> </a:t>
                      </a:r>
                      <a:r>
                        <a:rPr lang="cs-CZ" i="1" dirty="0" err="1" smtClean="0"/>
                        <a:t>density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Ozáření</a:t>
                      </a:r>
                    </a:p>
                    <a:p>
                      <a:r>
                        <a:rPr lang="cs-CZ" i="1" dirty="0" err="1" smtClean="0"/>
                        <a:t>Irradiance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Osvětlení</a:t>
                      </a:r>
                    </a:p>
                    <a:p>
                      <a:r>
                        <a:rPr lang="cs-CZ" i="1" dirty="0" err="1" smtClean="0"/>
                        <a:t>Illuminance</a:t>
                      </a:r>
                      <a:endParaRPr lang="en-US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dtto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Intenzita vyzařování</a:t>
                      </a:r>
                    </a:p>
                    <a:p>
                      <a:r>
                        <a:rPr lang="cs-CZ" i="1" dirty="0" err="1" smtClean="0"/>
                        <a:t>Radiosity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???</a:t>
                      </a:r>
                    </a:p>
                    <a:p>
                      <a:r>
                        <a:rPr lang="cs-CZ" i="1" dirty="0" err="1" smtClean="0"/>
                        <a:t>Luminosity</a:t>
                      </a:r>
                      <a:endParaRPr lang="en-US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Úhlová hustota toku</a:t>
                      </a:r>
                    </a:p>
                    <a:p>
                      <a:r>
                        <a:rPr lang="cs-CZ" i="1" dirty="0" err="1" smtClean="0"/>
                        <a:t>Angular</a:t>
                      </a:r>
                      <a:r>
                        <a:rPr lang="cs-CZ" i="1" dirty="0" smtClean="0"/>
                        <a:t> </a:t>
                      </a:r>
                      <a:r>
                        <a:rPr lang="cs-CZ" i="1" dirty="0" err="1" smtClean="0"/>
                        <a:t>flux</a:t>
                      </a:r>
                      <a:r>
                        <a:rPr lang="cs-CZ" i="1" dirty="0" smtClean="0"/>
                        <a:t> </a:t>
                      </a:r>
                      <a:r>
                        <a:rPr lang="cs-CZ" i="1" dirty="0" err="1" smtClean="0"/>
                        <a:t>density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Zář</a:t>
                      </a:r>
                    </a:p>
                    <a:p>
                      <a:r>
                        <a:rPr lang="cs-CZ" i="1" dirty="0" smtClean="0"/>
                        <a:t>Radiance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Jas</a:t>
                      </a:r>
                    </a:p>
                    <a:p>
                      <a:r>
                        <a:rPr lang="cs-CZ" i="1" dirty="0" err="1" smtClean="0"/>
                        <a:t>Luminance</a:t>
                      </a:r>
                      <a:endParaRPr lang="en-US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???</a:t>
                      </a:r>
                    </a:p>
                    <a:p>
                      <a:r>
                        <a:rPr lang="cs-CZ" dirty="0" smtClean="0"/>
                        <a:t>Intensity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Zářivost</a:t>
                      </a:r>
                    </a:p>
                    <a:p>
                      <a:r>
                        <a:rPr lang="cs-CZ" i="1" dirty="0" smtClean="0"/>
                        <a:t>Radiant</a:t>
                      </a:r>
                      <a:r>
                        <a:rPr lang="cs-CZ" i="1" baseline="0" dirty="0" smtClean="0"/>
                        <a:t> Intensity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Svítivost</a:t>
                      </a:r>
                    </a:p>
                    <a:p>
                      <a:r>
                        <a:rPr lang="cs-CZ" i="1" dirty="0" err="1" smtClean="0"/>
                        <a:t>Luminous</a:t>
                      </a:r>
                      <a:r>
                        <a:rPr lang="cs-CZ" i="1" dirty="0" smtClean="0"/>
                        <a:t> intensity</a:t>
                      </a:r>
                      <a:endParaRPr lang="en-US" i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2013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Příště</a:t>
            </a:r>
            <a:endParaRPr lang="en-US" dirty="0" smtClean="0"/>
          </a:p>
        </p:txBody>
      </p:sp>
      <p:sp>
        <p:nvSpPr>
          <p:cNvPr id="112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dirty="0" smtClean="0"/>
          </a:p>
          <a:p>
            <a:pPr eaLnBrk="1" hangingPunct="1"/>
            <a:r>
              <a:rPr lang="cs-CZ" dirty="0" smtClean="0"/>
              <a:t>Odraz světla na povrchu – rovnice odrazu</a:t>
            </a:r>
            <a:endParaRPr lang="en-US" dirty="0" smtClean="0"/>
          </a:p>
          <a:p>
            <a:pPr eaLnBrk="1" hangingPunct="1"/>
            <a:endParaRPr lang="cs-CZ" dirty="0" smtClean="0"/>
          </a:p>
        </p:txBody>
      </p:sp>
      <p:sp>
        <p:nvSpPr>
          <p:cNvPr id="11274" name="Text Box 9"/>
          <p:cNvSpPr txBox="1">
            <a:spLocks noChangeArrowheads="1"/>
          </p:cNvSpPr>
          <p:nvPr/>
        </p:nvSpPr>
        <p:spPr bwMode="auto">
          <a:xfrm>
            <a:off x="755650" y="37893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cs-CZ" sz="180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2013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Prostorový úhel</a:t>
            </a:r>
            <a:endParaRPr lang="en-US" dirty="0" smtClean="0"/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312"/>
            <a:ext cx="8291513" cy="4897015"/>
          </a:xfrm>
        </p:spPr>
        <p:txBody>
          <a:bodyPr/>
          <a:lstStyle/>
          <a:p>
            <a:pPr eaLnBrk="1" hangingPunct="1"/>
            <a:r>
              <a:rPr lang="cs-CZ" b="1" dirty="0" smtClean="0"/>
              <a:t>Rovinný úhel </a:t>
            </a:r>
          </a:p>
          <a:p>
            <a:pPr lvl="1" eaLnBrk="1" hangingPunct="1"/>
            <a:r>
              <a:rPr lang="cs-CZ" dirty="0" smtClean="0"/>
              <a:t>Délka oblouku na jednotkové</a:t>
            </a:r>
            <a:br>
              <a:rPr lang="cs-CZ" dirty="0" smtClean="0"/>
            </a:br>
            <a:r>
              <a:rPr lang="cs-CZ" dirty="0" smtClean="0"/>
              <a:t>kružnici</a:t>
            </a:r>
          </a:p>
          <a:p>
            <a:pPr lvl="1" eaLnBrk="1" hangingPunct="1"/>
            <a:r>
              <a:rPr lang="cs-CZ" dirty="0" smtClean="0"/>
              <a:t>Kružnice má 2</a:t>
            </a:r>
            <a:r>
              <a:rPr lang="cs-CZ" dirty="0" smtClean="0">
                <a:latin typeface="Symbol" pitchFamily="18" charset="2"/>
              </a:rPr>
              <a:t>p</a:t>
            </a:r>
            <a:r>
              <a:rPr lang="cs-CZ" dirty="0" smtClean="0"/>
              <a:t> radiánů</a:t>
            </a:r>
          </a:p>
          <a:p>
            <a:pPr eaLnBrk="1" hangingPunct="1"/>
            <a:endParaRPr lang="cs-CZ" dirty="0" smtClean="0"/>
          </a:p>
          <a:p>
            <a:pPr eaLnBrk="1" hangingPunct="1"/>
            <a:r>
              <a:rPr lang="cs-CZ" b="1" dirty="0" smtClean="0"/>
              <a:t>Prostorový úhel </a:t>
            </a:r>
            <a:r>
              <a:rPr lang="cs-CZ" dirty="0" smtClean="0"/>
              <a:t>(</a:t>
            </a:r>
            <a:r>
              <a:rPr lang="cs-CZ" dirty="0" err="1" smtClean="0"/>
              <a:t>steradian</a:t>
            </a:r>
            <a:r>
              <a:rPr lang="cs-CZ" dirty="0" smtClean="0"/>
              <a:t>, </a:t>
            </a:r>
            <a:r>
              <a:rPr lang="cs-CZ" dirty="0" err="1" smtClean="0"/>
              <a:t>sr</a:t>
            </a:r>
            <a:r>
              <a:rPr lang="cs-CZ" dirty="0" smtClean="0"/>
              <a:t>)</a:t>
            </a:r>
          </a:p>
          <a:p>
            <a:pPr lvl="1" eaLnBrk="1" hangingPunct="1"/>
            <a:r>
              <a:rPr lang="cs-CZ" dirty="0" smtClean="0"/>
              <a:t>Velikost plochy na jednotkové</a:t>
            </a:r>
            <a:br>
              <a:rPr lang="cs-CZ" dirty="0" smtClean="0"/>
            </a:br>
            <a:r>
              <a:rPr lang="cs-CZ" dirty="0" smtClean="0"/>
              <a:t>kouli</a:t>
            </a:r>
          </a:p>
          <a:p>
            <a:pPr lvl="1" eaLnBrk="1" hangingPunct="1"/>
            <a:r>
              <a:rPr lang="cs-CZ" dirty="0" smtClean="0"/>
              <a:t>Koule má 4</a:t>
            </a:r>
            <a:r>
              <a:rPr lang="cs-CZ" dirty="0" smtClean="0">
                <a:latin typeface="Symbol" pitchFamily="18" charset="2"/>
              </a:rPr>
              <a:t>p</a:t>
            </a:r>
            <a:r>
              <a:rPr lang="cs-CZ" dirty="0" smtClean="0"/>
              <a:t> steradiánů</a:t>
            </a:r>
          </a:p>
        </p:txBody>
      </p:sp>
      <p:graphicFrame>
        <p:nvGraphicFramePr>
          <p:cNvPr id="5122" name="Object 4"/>
          <p:cNvGraphicFramePr>
            <a:graphicFrameLocks noChangeAspect="1"/>
          </p:cNvGraphicFramePr>
          <p:nvPr/>
        </p:nvGraphicFramePr>
        <p:xfrm>
          <a:off x="5508625" y="2812256"/>
          <a:ext cx="2984500" cy="292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454" name="CorelPhotoPaint.Image.11" r:id="rId3" imgW="2984127" imgH="2920635" progId="CorelPhotoPaint.Image.11">
                  <p:embed/>
                </p:oleObj>
              </mc:Choice>
              <mc:Fallback>
                <p:oleObj name="CorelPhotoPaint.Image.11" r:id="rId3" imgW="2984127" imgH="2920635" progId="CorelPhotoPaint.Image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625" y="2812256"/>
                        <a:ext cx="2984500" cy="292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2013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861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10" descr="da_to_domeg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3188" y="2636838"/>
            <a:ext cx="3421062" cy="352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Diferenciální prostorový úhel</a:t>
            </a:r>
            <a:endParaRPr lang="en-US" dirty="0" smtClean="0"/>
          </a:p>
        </p:txBody>
      </p:sp>
      <p:sp>
        <p:nvSpPr>
          <p:cNvPr id="61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„Nekonečně malý“ prostorový úhel okolo směru</a:t>
            </a:r>
          </a:p>
          <a:p>
            <a:pPr eaLnBrk="1" hangingPunct="1"/>
            <a:r>
              <a:rPr lang="cs-CZ" dirty="0" smtClean="0"/>
              <a:t>3D vektor</a:t>
            </a:r>
          </a:p>
          <a:p>
            <a:pPr lvl="1" eaLnBrk="1" hangingPunct="1"/>
            <a:r>
              <a:rPr lang="cs-CZ" dirty="0" smtClean="0"/>
              <a:t>Velikost </a:t>
            </a:r>
            <a:r>
              <a:rPr lang="cs-CZ" dirty="0" err="1" smtClean="0"/>
              <a:t>d</a:t>
            </a:r>
            <a:r>
              <a:rPr lang="cs-CZ" dirty="0" err="1" smtClean="0">
                <a:latin typeface="Symbol" pitchFamily="18" charset="2"/>
              </a:rPr>
              <a:t>w</a:t>
            </a:r>
            <a:endParaRPr lang="cs-CZ" dirty="0" smtClean="0">
              <a:latin typeface="Symbol" pitchFamily="18" charset="2"/>
            </a:endParaRPr>
          </a:p>
          <a:p>
            <a:pPr lvl="2" eaLnBrk="1" hangingPunct="1"/>
            <a:r>
              <a:rPr lang="cs-CZ" dirty="0" smtClean="0"/>
              <a:t>velikost diferenciální plošky na jednotkové kouli</a:t>
            </a:r>
          </a:p>
          <a:p>
            <a:pPr lvl="1" eaLnBrk="1" hangingPunct="1"/>
            <a:r>
              <a:rPr lang="cs-CZ" dirty="0" smtClean="0"/>
              <a:t>Směr </a:t>
            </a:r>
            <a:r>
              <a:rPr lang="cs-CZ" dirty="0" err="1" smtClean="0"/>
              <a:t>d</a:t>
            </a:r>
            <a:r>
              <a:rPr lang="cs-CZ" dirty="0" err="1" smtClean="0">
                <a:latin typeface="Symbol" pitchFamily="18" charset="2"/>
              </a:rPr>
              <a:t>w</a:t>
            </a:r>
            <a:endParaRPr lang="cs-CZ" dirty="0" smtClean="0"/>
          </a:p>
          <a:p>
            <a:pPr lvl="2" eaLnBrk="1" hangingPunct="1"/>
            <a:r>
              <a:rPr lang="cs-CZ" dirty="0" smtClean="0"/>
              <a:t>střed projekce diferenciální plošky</a:t>
            </a:r>
            <a:br>
              <a:rPr lang="cs-CZ" dirty="0" smtClean="0"/>
            </a:br>
            <a:r>
              <a:rPr lang="cs-CZ" dirty="0" smtClean="0"/>
              <a:t>na jednotkovou kouli</a:t>
            </a:r>
          </a:p>
          <a:p>
            <a:pPr eaLnBrk="1" hangingPunct="1"/>
            <a:r>
              <a:rPr lang="cs-CZ" dirty="0" smtClean="0"/>
              <a:t>Prostorový úhel diferenciální plošky</a:t>
            </a:r>
          </a:p>
          <a:p>
            <a:pPr eaLnBrk="1" hangingPunct="1"/>
            <a:endParaRPr lang="en-US" dirty="0" smtClean="0"/>
          </a:p>
        </p:txBody>
      </p:sp>
      <p:graphicFrame>
        <p:nvGraphicFramePr>
          <p:cNvPr id="6146" name="Object 6"/>
          <p:cNvGraphicFramePr>
            <a:graphicFrameLocks noChangeAspect="1"/>
          </p:cNvGraphicFramePr>
          <p:nvPr/>
        </p:nvGraphicFramePr>
        <p:xfrm>
          <a:off x="1993900" y="4868863"/>
          <a:ext cx="1966913" cy="858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478" name="Rovnice" r:id="rId4" imgW="901440" imgH="393480" progId="Equation.3">
                  <p:embed/>
                </p:oleObj>
              </mc:Choice>
              <mc:Fallback>
                <p:oleObj name="Rovnice" r:id="rId4" imgW="9014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3900" y="4868863"/>
                        <a:ext cx="1966913" cy="858837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2013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528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Diferenciální prostorový úhel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928688" y="1651000"/>
            <a:ext cx="7099301" cy="4438650"/>
            <a:chOff x="585" y="1040"/>
            <a:chExt cx="4472" cy="2796"/>
          </a:xfrm>
        </p:grpSpPr>
        <p:sp>
          <p:nvSpPr>
            <p:cNvPr id="5" name="Oval 3"/>
            <p:cNvSpPr>
              <a:spLocks noChangeArrowheads="1"/>
            </p:cNvSpPr>
            <p:nvPr/>
          </p:nvSpPr>
          <p:spPr bwMode="auto">
            <a:xfrm>
              <a:off x="585" y="2319"/>
              <a:ext cx="2534" cy="5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1124" y="2162"/>
              <a:ext cx="201" cy="325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cs-CZ" sz="2800" b="1">
                  <a:latin typeface="Arial" pitchFamily="34" charset="0"/>
                </a:rPr>
                <a:t>r</a:t>
              </a:r>
              <a:endParaRPr lang="cs-CZ" sz="2800" b="1">
                <a:latin typeface="Arial CE" charset="-18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2756" y="2518"/>
              <a:ext cx="248" cy="363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cs-CZ" sz="3200" b="1">
                  <a:latin typeface="Symbol" pitchFamily="18" charset="2"/>
                </a:rPr>
                <a:t>f</a:t>
              </a:r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1556" y="2086"/>
              <a:ext cx="248" cy="363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cs-CZ" sz="3200" b="1">
                  <a:latin typeface="Symbol" pitchFamily="18" charset="2"/>
                </a:rPr>
                <a:t>q</a:t>
              </a: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1852" y="1908"/>
              <a:ext cx="725" cy="662"/>
            </a:xfrm>
            <a:custGeom>
              <a:avLst/>
              <a:gdLst/>
              <a:ahLst/>
              <a:cxnLst>
                <a:cxn ang="0">
                  <a:pos x="0" y="661"/>
                </a:cxn>
                <a:cxn ang="0">
                  <a:pos x="488" y="0"/>
                </a:cxn>
                <a:cxn ang="0">
                  <a:pos x="724" y="162"/>
                </a:cxn>
                <a:cxn ang="0">
                  <a:pos x="0" y="661"/>
                </a:cxn>
              </a:cxnLst>
              <a:rect l="0" t="0" r="r" b="b"/>
              <a:pathLst>
                <a:path w="725" h="662">
                  <a:moveTo>
                    <a:pt x="0" y="661"/>
                  </a:moveTo>
                  <a:lnTo>
                    <a:pt x="488" y="0"/>
                  </a:lnTo>
                  <a:lnTo>
                    <a:pt x="724" y="162"/>
                  </a:lnTo>
                  <a:lnTo>
                    <a:pt x="0" y="661"/>
                  </a:lnTo>
                </a:path>
              </a:pathLst>
            </a:custGeom>
            <a:solidFill>
              <a:schemeClr val="bg1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 flipH="1" flipV="1">
              <a:off x="1845" y="1040"/>
              <a:ext cx="11" cy="15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auto">
            <a:xfrm>
              <a:off x="585" y="1302"/>
              <a:ext cx="2534" cy="2534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>
              <a:off x="1857" y="2569"/>
              <a:ext cx="154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11"/>
            <p:cNvSpPr>
              <a:spLocks noChangeShapeType="1"/>
            </p:cNvSpPr>
            <p:nvPr/>
          </p:nvSpPr>
          <p:spPr bwMode="auto">
            <a:xfrm flipH="1">
              <a:off x="1086" y="2574"/>
              <a:ext cx="770" cy="62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Arc 12"/>
            <p:cNvSpPr>
              <a:spLocks/>
            </p:cNvSpPr>
            <p:nvPr/>
          </p:nvSpPr>
          <p:spPr bwMode="auto">
            <a:xfrm>
              <a:off x="902" y="1718"/>
              <a:ext cx="1901" cy="214"/>
            </a:xfrm>
            <a:custGeom>
              <a:avLst/>
              <a:gdLst>
                <a:gd name="G0" fmla="+- 21600 0 0"/>
                <a:gd name="G1" fmla="+- 3114 0 0"/>
                <a:gd name="G2" fmla="+- 21600 0 0"/>
                <a:gd name="T0" fmla="*/ 43006 w 43200"/>
                <a:gd name="T1" fmla="*/ 223 h 24714"/>
                <a:gd name="T2" fmla="*/ 226 w 43200"/>
                <a:gd name="T3" fmla="*/ 0 h 24714"/>
                <a:gd name="T4" fmla="*/ 21600 w 43200"/>
                <a:gd name="T5" fmla="*/ 3114 h 247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24714" fill="none" extrusionOk="0">
                  <a:moveTo>
                    <a:pt x="43005" y="223"/>
                  </a:moveTo>
                  <a:cubicBezTo>
                    <a:pt x="43135" y="1181"/>
                    <a:pt x="43200" y="2147"/>
                    <a:pt x="43200" y="3114"/>
                  </a:cubicBezTo>
                  <a:cubicBezTo>
                    <a:pt x="43200" y="15043"/>
                    <a:pt x="33529" y="24714"/>
                    <a:pt x="21600" y="24714"/>
                  </a:cubicBezTo>
                  <a:cubicBezTo>
                    <a:pt x="9670" y="24714"/>
                    <a:pt x="0" y="15043"/>
                    <a:pt x="0" y="3114"/>
                  </a:cubicBezTo>
                  <a:cubicBezTo>
                    <a:pt x="-1" y="2071"/>
                    <a:pt x="75" y="1031"/>
                    <a:pt x="225" y="-1"/>
                  </a:cubicBezTo>
                </a:path>
                <a:path w="43200" h="24714" stroke="0" extrusionOk="0">
                  <a:moveTo>
                    <a:pt x="43005" y="223"/>
                  </a:moveTo>
                  <a:cubicBezTo>
                    <a:pt x="43135" y="1181"/>
                    <a:pt x="43200" y="2147"/>
                    <a:pt x="43200" y="3114"/>
                  </a:cubicBezTo>
                  <a:cubicBezTo>
                    <a:pt x="43200" y="15043"/>
                    <a:pt x="33529" y="24714"/>
                    <a:pt x="21600" y="24714"/>
                  </a:cubicBezTo>
                  <a:cubicBezTo>
                    <a:pt x="9670" y="24714"/>
                    <a:pt x="0" y="15043"/>
                    <a:pt x="0" y="3114"/>
                  </a:cubicBezTo>
                  <a:cubicBezTo>
                    <a:pt x="-1" y="2071"/>
                    <a:pt x="75" y="1031"/>
                    <a:pt x="225" y="-1"/>
                  </a:cubicBezTo>
                  <a:lnTo>
                    <a:pt x="21600" y="3114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Arc 13"/>
            <p:cNvSpPr>
              <a:spLocks/>
            </p:cNvSpPr>
            <p:nvPr/>
          </p:nvSpPr>
          <p:spPr bwMode="auto">
            <a:xfrm>
              <a:off x="786" y="1876"/>
              <a:ext cx="2120" cy="239"/>
            </a:xfrm>
            <a:custGeom>
              <a:avLst/>
              <a:gdLst>
                <a:gd name="G0" fmla="+- 21600 0 0"/>
                <a:gd name="G1" fmla="+- 3220 0 0"/>
                <a:gd name="G2" fmla="+- 21600 0 0"/>
                <a:gd name="T0" fmla="*/ 42959 w 43200"/>
                <a:gd name="T1" fmla="*/ 0 h 24820"/>
                <a:gd name="T2" fmla="*/ 132 w 43200"/>
                <a:gd name="T3" fmla="*/ 833 h 24820"/>
                <a:gd name="T4" fmla="*/ 21600 w 43200"/>
                <a:gd name="T5" fmla="*/ 3220 h 248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24820" fill="none" extrusionOk="0">
                  <a:moveTo>
                    <a:pt x="42958" y="0"/>
                  </a:moveTo>
                  <a:cubicBezTo>
                    <a:pt x="43119" y="1065"/>
                    <a:pt x="43200" y="2142"/>
                    <a:pt x="43200" y="3220"/>
                  </a:cubicBezTo>
                  <a:cubicBezTo>
                    <a:pt x="43200" y="15149"/>
                    <a:pt x="33529" y="24820"/>
                    <a:pt x="21600" y="24820"/>
                  </a:cubicBezTo>
                  <a:cubicBezTo>
                    <a:pt x="9670" y="24820"/>
                    <a:pt x="0" y="15149"/>
                    <a:pt x="0" y="3220"/>
                  </a:cubicBezTo>
                  <a:cubicBezTo>
                    <a:pt x="-1" y="2422"/>
                    <a:pt x="44" y="1625"/>
                    <a:pt x="132" y="833"/>
                  </a:cubicBezTo>
                </a:path>
                <a:path w="43200" h="24820" stroke="0" extrusionOk="0">
                  <a:moveTo>
                    <a:pt x="42958" y="0"/>
                  </a:moveTo>
                  <a:cubicBezTo>
                    <a:pt x="43119" y="1065"/>
                    <a:pt x="43200" y="2142"/>
                    <a:pt x="43200" y="3220"/>
                  </a:cubicBezTo>
                  <a:cubicBezTo>
                    <a:pt x="43200" y="15149"/>
                    <a:pt x="33529" y="24820"/>
                    <a:pt x="21600" y="24820"/>
                  </a:cubicBezTo>
                  <a:cubicBezTo>
                    <a:pt x="9670" y="24820"/>
                    <a:pt x="0" y="15149"/>
                    <a:pt x="0" y="3220"/>
                  </a:cubicBezTo>
                  <a:cubicBezTo>
                    <a:pt x="-1" y="2422"/>
                    <a:pt x="44" y="1625"/>
                    <a:pt x="132" y="833"/>
                  </a:cubicBezTo>
                  <a:lnTo>
                    <a:pt x="21600" y="322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Arc 14"/>
            <p:cNvSpPr>
              <a:spLocks/>
            </p:cNvSpPr>
            <p:nvPr/>
          </p:nvSpPr>
          <p:spPr bwMode="auto">
            <a:xfrm rot="16200000">
              <a:off x="877" y="2278"/>
              <a:ext cx="2521" cy="591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T0" fmla="*/ 43195 w 43195"/>
                <a:gd name="T1" fmla="*/ 476 h 21600"/>
                <a:gd name="T2" fmla="*/ 0 w 43195"/>
                <a:gd name="T3" fmla="*/ 73 h 21600"/>
                <a:gd name="T4" fmla="*/ 21600 w 43195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195" h="21600" fill="none" extrusionOk="0">
                  <a:moveTo>
                    <a:pt x="43194" y="475"/>
                  </a:moveTo>
                  <a:cubicBezTo>
                    <a:pt x="42935" y="12217"/>
                    <a:pt x="33343" y="21599"/>
                    <a:pt x="21600" y="21600"/>
                  </a:cubicBezTo>
                  <a:cubicBezTo>
                    <a:pt x="9699" y="21600"/>
                    <a:pt x="40" y="11973"/>
                    <a:pt x="0" y="72"/>
                  </a:cubicBezTo>
                </a:path>
                <a:path w="43195" h="21600" stroke="0" extrusionOk="0">
                  <a:moveTo>
                    <a:pt x="43194" y="475"/>
                  </a:moveTo>
                  <a:cubicBezTo>
                    <a:pt x="42935" y="12217"/>
                    <a:pt x="33343" y="21599"/>
                    <a:pt x="21600" y="21600"/>
                  </a:cubicBezTo>
                  <a:cubicBezTo>
                    <a:pt x="9699" y="21600"/>
                    <a:pt x="40" y="11973"/>
                    <a:pt x="0" y="72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Arc 15"/>
            <p:cNvSpPr>
              <a:spLocks/>
            </p:cNvSpPr>
            <p:nvPr/>
          </p:nvSpPr>
          <p:spPr bwMode="auto">
            <a:xfrm rot="16200000">
              <a:off x="973" y="2152"/>
              <a:ext cx="2522" cy="843"/>
            </a:xfrm>
            <a:custGeom>
              <a:avLst/>
              <a:gdLst>
                <a:gd name="G0" fmla="+- 21600 0 0"/>
                <a:gd name="G1" fmla="+- 365 0 0"/>
                <a:gd name="G2" fmla="+- 21600 0 0"/>
                <a:gd name="T0" fmla="*/ 43196 w 43196"/>
                <a:gd name="T1" fmla="*/ 756 h 21965"/>
                <a:gd name="T2" fmla="*/ 3 w 43196"/>
                <a:gd name="T3" fmla="*/ 0 h 21965"/>
                <a:gd name="T4" fmla="*/ 21600 w 43196"/>
                <a:gd name="T5" fmla="*/ 365 h 219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196" h="21965" fill="none" extrusionOk="0">
                  <a:moveTo>
                    <a:pt x="43196" y="756"/>
                  </a:moveTo>
                  <a:cubicBezTo>
                    <a:pt x="42983" y="12531"/>
                    <a:pt x="33376" y="21964"/>
                    <a:pt x="21600" y="21965"/>
                  </a:cubicBezTo>
                  <a:cubicBezTo>
                    <a:pt x="9670" y="21965"/>
                    <a:pt x="0" y="12294"/>
                    <a:pt x="0" y="365"/>
                  </a:cubicBezTo>
                  <a:cubicBezTo>
                    <a:pt x="-1" y="243"/>
                    <a:pt x="1" y="121"/>
                    <a:pt x="3" y="0"/>
                  </a:cubicBezTo>
                </a:path>
                <a:path w="43196" h="21965" stroke="0" extrusionOk="0">
                  <a:moveTo>
                    <a:pt x="43196" y="756"/>
                  </a:moveTo>
                  <a:cubicBezTo>
                    <a:pt x="42983" y="12531"/>
                    <a:pt x="33376" y="21964"/>
                    <a:pt x="21600" y="21965"/>
                  </a:cubicBezTo>
                  <a:cubicBezTo>
                    <a:pt x="9670" y="21965"/>
                    <a:pt x="0" y="12294"/>
                    <a:pt x="0" y="365"/>
                  </a:cubicBezTo>
                  <a:cubicBezTo>
                    <a:pt x="-1" y="243"/>
                    <a:pt x="1" y="121"/>
                    <a:pt x="3" y="0"/>
                  </a:cubicBezTo>
                  <a:lnTo>
                    <a:pt x="21600" y="365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16"/>
            <p:cNvSpPr>
              <a:spLocks noChangeShapeType="1"/>
            </p:cNvSpPr>
            <p:nvPr/>
          </p:nvSpPr>
          <p:spPr bwMode="auto">
            <a:xfrm flipH="1" flipV="1">
              <a:off x="843" y="1826"/>
              <a:ext cx="1012" cy="74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17"/>
            <p:cNvSpPr>
              <a:spLocks noChangeShapeType="1"/>
            </p:cNvSpPr>
            <p:nvPr/>
          </p:nvSpPr>
          <p:spPr bwMode="auto">
            <a:xfrm>
              <a:off x="1857" y="2574"/>
              <a:ext cx="565" cy="21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18"/>
            <p:cNvSpPr>
              <a:spLocks noChangeShapeType="1"/>
            </p:cNvSpPr>
            <p:nvPr/>
          </p:nvSpPr>
          <p:spPr bwMode="auto">
            <a:xfrm>
              <a:off x="1857" y="2574"/>
              <a:ext cx="779" cy="1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2340" y="1879"/>
              <a:ext cx="248" cy="210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93" y="19"/>
                </a:cxn>
                <a:cxn ang="0">
                  <a:pos x="175" y="0"/>
                </a:cxn>
                <a:cxn ang="0">
                  <a:pos x="215" y="82"/>
                </a:cxn>
                <a:cxn ang="0">
                  <a:pos x="247" y="184"/>
                </a:cxn>
                <a:cxn ang="0">
                  <a:pos x="154" y="200"/>
                </a:cxn>
                <a:cxn ang="0">
                  <a:pos x="48" y="209"/>
                </a:cxn>
                <a:cxn ang="0">
                  <a:pos x="27" y="108"/>
                </a:cxn>
                <a:cxn ang="0">
                  <a:pos x="0" y="29"/>
                </a:cxn>
              </a:cxnLst>
              <a:rect l="0" t="0" r="r" b="b"/>
              <a:pathLst>
                <a:path w="248" h="210">
                  <a:moveTo>
                    <a:pt x="0" y="29"/>
                  </a:moveTo>
                  <a:lnTo>
                    <a:pt x="93" y="19"/>
                  </a:lnTo>
                  <a:lnTo>
                    <a:pt x="175" y="0"/>
                  </a:lnTo>
                  <a:lnTo>
                    <a:pt x="215" y="82"/>
                  </a:lnTo>
                  <a:lnTo>
                    <a:pt x="247" y="184"/>
                  </a:lnTo>
                  <a:lnTo>
                    <a:pt x="154" y="200"/>
                  </a:lnTo>
                  <a:lnTo>
                    <a:pt x="48" y="209"/>
                  </a:lnTo>
                  <a:lnTo>
                    <a:pt x="27" y="108"/>
                  </a:lnTo>
                  <a:lnTo>
                    <a:pt x="0" y="29"/>
                  </a:lnTo>
                </a:path>
              </a:pathLst>
            </a:custGeom>
            <a:solidFill>
              <a:srgbClr val="FCFEB9"/>
            </a:solidFill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20"/>
            <p:cNvSpPr>
              <a:spLocks noChangeShapeType="1"/>
            </p:cNvSpPr>
            <p:nvPr/>
          </p:nvSpPr>
          <p:spPr bwMode="auto">
            <a:xfrm flipV="1">
              <a:off x="1856" y="2084"/>
              <a:ext cx="524" cy="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Rectangle 21"/>
            <p:cNvSpPr>
              <a:spLocks noChangeArrowheads="1"/>
            </p:cNvSpPr>
            <p:nvPr/>
          </p:nvSpPr>
          <p:spPr bwMode="auto">
            <a:xfrm>
              <a:off x="2880" y="2016"/>
              <a:ext cx="336" cy="384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24" name="Object 22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3060" y="2069"/>
            <a:ext cx="1997" cy="6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4502" name="Equation" r:id="rId3" imgW="1269720" imgH="431640" progId="Equation.3">
                    <p:embed/>
                  </p:oleObj>
                </mc:Choice>
                <mc:Fallback>
                  <p:oleObj name="Equation" r:id="rId3" imgW="1269720" imgH="431640" progId="Equation.3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60" y="2069"/>
                          <a:ext cx="1997" cy="6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" name="Rectangle 24"/>
            <p:cNvSpPr>
              <a:spLocks noChangeArrowheads="1"/>
            </p:cNvSpPr>
            <p:nvPr/>
          </p:nvSpPr>
          <p:spPr bwMode="auto">
            <a:xfrm>
              <a:off x="2372" y="2854"/>
              <a:ext cx="404" cy="363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cs-CZ" sz="3200" b="1">
                  <a:latin typeface="Arial" pitchFamily="34" charset="0"/>
                </a:rPr>
                <a:t>d</a:t>
              </a:r>
              <a:r>
                <a:rPr lang="cs-CZ" sz="3200" b="1">
                  <a:latin typeface="Symbol" pitchFamily="18" charset="2"/>
                </a:rPr>
                <a:t>f</a:t>
              </a:r>
            </a:p>
          </p:txBody>
        </p:sp>
        <p:sp>
          <p:nvSpPr>
            <p:cNvPr id="27" name="Rectangle 25"/>
            <p:cNvSpPr>
              <a:spLocks noChangeArrowheads="1"/>
            </p:cNvSpPr>
            <p:nvPr/>
          </p:nvSpPr>
          <p:spPr bwMode="auto">
            <a:xfrm>
              <a:off x="1316" y="1702"/>
              <a:ext cx="404" cy="363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cs-CZ" sz="3200" b="1">
                  <a:latin typeface="Arial" pitchFamily="34" charset="0"/>
                </a:rPr>
                <a:t>d</a:t>
              </a:r>
              <a:r>
                <a:rPr lang="cs-CZ" sz="3200" b="1">
                  <a:latin typeface="Symbol" pitchFamily="18" charset="2"/>
                </a:rPr>
                <a:t>q</a:t>
              </a:r>
            </a:p>
          </p:txBody>
        </p:sp>
      </p:grp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2013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90400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b="1" dirty="0" smtClean="0"/>
              <a:t>Radiometrie a fotometrie</a:t>
            </a:r>
            <a:endParaRPr lang="en-US" b="1" dirty="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23383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Radiometrie </a:t>
            </a:r>
            <a:r>
              <a:rPr lang="en-US" dirty="0" smtClean="0"/>
              <a:t>&amp;</a:t>
            </a:r>
            <a:r>
              <a:rPr lang="cs-CZ" dirty="0" smtClean="0"/>
              <a:t> Fotometrie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„</a:t>
            </a:r>
            <a:r>
              <a:rPr lang="cs-CZ" b="1" dirty="0" smtClean="0"/>
              <a:t>Radiometrie</a:t>
            </a:r>
            <a:r>
              <a:rPr lang="cs-CZ" dirty="0" smtClean="0"/>
              <a:t> je část optiky, která se zabývá </a:t>
            </a:r>
            <a:r>
              <a:rPr lang="cs-CZ" i="1" dirty="0" smtClean="0"/>
              <a:t>měřením elektromagnetického záření</a:t>
            </a:r>
            <a:r>
              <a:rPr lang="cs-CZ" dirty="0" smtClean="0"/>
              <a:t>, včetně světla. Radiometrie se zabývá absolutními veličinami, zatímco </a:t>
            </a:r>
            <a:r>
              <a:rPr lang="cs-CZ" b="1" dirty="0" smtClean="0"/>
              <a:t>fotometrie </a:t>
            </a:r>
            <a:r>
              <a:rPr lang="cs-CZ" dirty="0" smtClean="0"/>
              <a:t>studuje obdobné veličiny, avšak z hlediska jejich </a:t>
            </a:r>
            <a:r>
              <a:rPr lang="cs-CZ" i="1" dirty="0" smtClean="0"/>
              <a:t>působení na lidské oko</a:t>
            </a:r>
            <a:r>
              <a:rPr lang="cs-CZ" dirty="0" smtClean="0"/>
              <a:t>.“  (</a:t>
            </a:r>
            <a:r>
              <a:rPr lang="en-US" dirty="0" smtClean="0"/>
              <a:t>W</a:t>
            </a:r>
            <a:r>
              <a:rPr lang="cs-CZ" dirty="0" smtClean="0"/>
              <a:t>ikipedie)</a:t>
            </a:r>
          </a:p>
          <a:p>
            <a:pPr>
              <a:buNone/>
            </a:pPr>
            <a:endParaRPr lang="cs-CZ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79512" y="3717032"/>
            <a:ext cx="4248472" cy="3140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kumimoji="0" lang="cs-CZ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Radiometrické veličiny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cs-CZ" sz="2400" dirty="0" smtClean="0">
                <a:latin typeface="+mn-lt"/>
              </a:rPr>
              <a:t>zářivá energie – joule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cs-CZ" sz="2400" dirty="0" smtClean="0">
                <a:latin typeface="+mn-lt"/>
              </a:rPr>
              <a:t>zářivý tok – watt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cs-CZ" sz="2400" dirty="0" smtClean="0">
                <a:latin typeface="+mn-lt"/>
              </a:rPr>
              <a:t>zářivost – </a:t>
            </a:r>
            <a:r>
              <a:rPr lang="en-US" sz="2400" dirty="0" smtClean="0">
                <a:latin typeface="+mn-lt"/>
              </a:rPr>
              <a:t>watt</a:t>
            </a:r>
            <a:r>
              <a:rPr lang="cs-CZ" sz="2400" dirty="0" smtClean="0">
                <a:latin typeface="+mn-lt"/>
              </a:rPr>
              <a:t>/</a:t>
            </a:r>
            <a:r>
              <a:rPr lang="cs-CZ" sz="2400" dirty="0" err="1" smtClean="0">
                <a:latin typeface="+mn-lt"/>
              </a:rPr>
              <a:t>sr</a:t>
            </a:r>
            <a:endParaRPr lang="en-US" sz="2400" dirty="0" smtClean="0">
              <a:latin typeface="+mn-lt"/>
            </a:endParaRPr>
          </a:p>
          <a:p>
            <a:pPr marL="800100" lvl="1" indent="-3429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0100" lvl="1" indent="-3429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cs-CZ" sz="2400" kern="0" dirty="0" err="1" smtClean="0">
                <a:latin typeface="+mn-lt"/>
              </a:rPr>
              <a:t>Ozn</a:t>
            </a:r>
            <a:r>
              <a:rPr lang="cs-CZ" sz="2400" kern="0" dirty="0" smtClean="0">
                <a:latin typeface="+mn-lt"/>
              </a:rPr>
              <a:t>. i</a:t>
            </a:r>
            <a:r>
              <a:rPr lang="en-US" sz="2400" kern="0" dirty="0" err="1" smtClean="0">
                <a:latin typeface="+mn-lt"/>
              </a:rPr>
              <a:t>ndex</a:t>
            </a:r>
            <a:r>
              <a:rPr lang="en-US" sz="2400" kern="0" dirty="0" smtClean="0">
                <a:latin typeface="+mn-lt"/>
              </a:rPr>
              <a:t> </a:t>
            </a:r>
            <a:r>
              <a:rPr lang="en-US" sz="2400" b="1" kern="0" dirty="0" smtClean="0">
                <a:latin typeface="+mn-lt"/>
              </a:rPr>
              <a:t>e</a:t>
            </a:r>
            <a:endParaRPr kumimoji="0" lang="cs-CZ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endParaRPr kumimoji="0" lang="cs-CZ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680520" y="3717032"/>
            <a:ext cx="4283968" cy="2566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kumimoji="0" lang="cs-CZ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Fotometrické</a:t>
            </a:r>
            <a:r>
              <a:rPr kumimoji="0" lang="cs-CZ" sz="24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veličiny</a:t>
            </a:r>
            <a:endParaRPr kumimoji="0" lang="cs-CZ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0100" lvl="1" indent="-3429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cs-CZ" sz="2400" dirty="0" smtClean="0">
                <a:latin typeface="+mn-lt"/>
              </a:rPr>
              <a:t>světelná energie – </a:t>
            </a:r>
            <a:r>
              <a:rPr lang="cs-CZ" sz="2400" dirty="0" smtClean="0">
                <a:latin typeface="+mn-lt"/>
              </a:rPr>
              <a:t>lumen-sekunda </a:t>
            </a:r>
            <a:r>
              <a:rPr lang="cs-CZ" sz="2400" dirty="0" smtClean="0">
                <a:latin typeface="+mn-lt"/>
              </a:rPr>
              <a:t>(talbot)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cs-CZ" sz="2400" dirty="0" smtClean="0">
                <a:latin typeface="+mn-lt"/>
              </a:rPr>
              <a:t>světelný tok – lumen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cs-CZ" sz="2400" dirty="0" smtClean="0">
                <a:latin typeface="+mn-lt"/>
              </a:rPr>
              <a:t>svítivost – kandela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cs-CZ" sz="2400" kern="0" dirty="0" err="1" smtClean="0">
                <a:latin typeface="+mn-lt"/>
              </a:rPr>
              <a:t>Ozn</a:t>
            </a:r>
            <a:r>
              <a:rPr lang="cs-CZ" sz="2400" kern="0" dirty="0" smtClean="0">
                <a:latin typeface="+mn-lt"/>
              </a:rPr>
              <a:t>. i</a:t>
            </a:r>
            <a:r>
              <a:rPr lang="en-US" sz="2400" kern="0" dirty="0" err="1" smtClean="0">
                <a:latin typeface="+mn-lt"/>
              </a:rPr>
              <a:t>ndex</a:t>
            </a:r>
            <a:r>
              <a:rPr lang="en-US" sz="2400" kern="0" dirty="0" smtClean="0">
                <a:latin typeface="+mn-lt"/>
              </a:rPr>
              <a:t> </a:t>
            </a:r>
            <a:r>
              <a:rPr lang="cs-CZ" sz="2400" b="1" kern="0" dirty="0" smtClean="0">
                <a:latin typeface="+mn-lt"/>
              </a:rPr>
              <a:t>v </a:t>
            </a:r>
            <a:endParaRPr kumimoji="0" lang="cs-CZ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endParaRPr kumimoji="0" lang="cs-CZ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2013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Hrany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2200" dirty="0" smtClean="0">
            <a:latin typeface="+mn-lt"/>
          </a:defRPr>
        </a:defPPr>
      </a:lstStyle>
    </a:txDef>
  </a:objectDefaults>
  <a:extraClrSchemeLst>
    <a:extraClrScheme>
      <a:clrScheme name="Hrany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rany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rany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4736</TotalTime>
  <Words>1656</Words>
  <Application>Microsoft Office PowerPoint</Application>
  <PresentationFormat>On-screen Show (4:3)</PresentationFormat>
  <Paragraphs>380</Paragraphs>
  <Slides>46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5</vt:i4>
      </vt:variant>
      <vt:variant>
        <vt:lpstr>Slide Titles</vt:lpstr>
      </vt:variant>
      <vt:variant>
        <vt:i4>46</vt:i4>
      </vt:variant>
    </vt:vector>
  </HeadingPairs>
  <TitlesOfParts>
    <vt:vector size="52" baseType="lpstr">
      <vt:lpstr>Hrany</vt:lpstr>
      <vt:lpstr>Equation</vt:lpstr>
      <vt:lpstr>Rovnice</vt:lpstr>
      <vt:lpstr>Microsoft Equation 2.0</vt:lpstr>
      <vt:lpstr>CorelDRAW</vt:lpstr>
      <vt:lpstr>CorelPhotoPaint.Image.11</vt:lpstr>
      <vt:lpstr>Počítačová grafika III –     Radiometrie</vt:lpstr>
      <vt:lpstr>Směr, prostorový úhel, integrování na jednotkové kouli</vt:lpstr>
      <vt:lpstr>Směr ve 3D</vt:lpstr>
      <vt:lpstr>Funkce na jednotkové kouli</vt:lpstr>
      <vt:lpstr>Prostorový úhel</vt:lpstr>
      <vt:lpstr>Diferenciální prostorový úhel</vt:lpstr>
      <vt:lpstr>Diferenciální prostorový úhel</vt:lpstr>
      <vt:lpstr>Radiometrie a fotometrie</vt:lpstr>
      <vt:lpstr>Radiometrie &amp; Fotometrie</vt:lpstr>
      <vt:lpstr>Vztah mezi foto- a radiometrickými veličinami</vt:lpstr>
      <vt:lpstr>Vztah mezi foto- a radiometrickými veličinami</vt:lpstr>
      <vt:lpstr>Vztah mezi foto- a radiometrickými veličinami</vt:lpstr>
      <vt:lpstr>Vztah mezi foto- a radiometrickými veličinami</vt:lpstr>
      <vt:lpstr>Radiometrické veličiny</vt:lpstr>
      <vt:lpstr>Teorie přenosu světla  (Transport theory)</vt:lpstr>
      <vt:lpstr>Zářivá energie – Q [J]</vt:lpstr>
      <vt:lpstr>Spektrální zářivá energie – Q [J]</vt:lpstr>
      <vt:lpstr>Zářivý tok (výkon) – Φ [W]</vt:lpstr>
      <vt:lpstr>Ozáření – E [W.m-2]</vt:lpstr>
      <vt:lpstr>Ozáření – E [W.m-2]</vt:lpstr>
      <vt:lpstr>Lambertův kosínový zákon</vt:lpstr>
      <vt:lpstr>Lambertův kosínový zákon</vt:lpstr>
      <vt:lpstr>PowerPoint Presentation</vt:lpstr>
      <vt:lpstr>PowerPoint Presentation</vt:lpstr>
      <vt:lpstr>Intenzita vyzařování – B [W.m-2]</vt:lpstr>
      <vt:lpstr>Zářivost – I [W.sr-1]</vt:lpstr>
      <vt:lpstr>Bodové světelné zdroje</vt:lpstr>
      <vt:lpstr>SpotLight - Reflektor</vt:lpstr>
      <vt:lpstr>PowerPoint Presentation</vt:lpstr>
      <vt:lpstr>PowerPoint Presentation</vt:lpstr>
      <vt:lpstr>Zář – L [W.m-2.sr-1]</vt:lpstr>
      <vt:lpstr>Zář – L [W.m-2.sr-1]</vt:lpstr>
      <vt:lpstr>Faktor cos q  v definici radiance</vt:lpstr>
      <vt:lpstr>PowerPoint Presentation</vt:lpstr>
      <vt:lpstr>PowerPoint Presentation</vt:lpstr>
      <vt:lpstr>PowerPoint Presentation</vt:lpstr>
      <vt:lpstr>PowerPoint Presentation</vt:lpstr>
      <vt:lpstr>Výpočet ostatních veličin z radiance</vt:lpstr>
      <vt:lpstr>Plošné světelné zdroje</vt:lpstr>
      <vt:lpstr>Vlastnosti radiance (1)</vt:lpstr>
      <vt:lpstr>Důkaz: Zákon zach. energie v paprsku</vt:lpstr>
      <vt:lpstr>Důkaz: Zákon zach. energie v paprsku</vt:lpstr>
      <vt:lpstr>Vlastnosti radiance (2)</vt:lpstr>
      <vt:lpstr>Příchozí / odchozí radiance</vt:lpstr>
      <vt:lpstr>Radiometrické a fotometrické názvosloví</vt:lpstr>
      <vt:lpstr>Příště</vt:lpstr>
    </vt:vector>
  </TitlesOfParts>
  <Company>CTU Prague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Světlo, radiometrie - Počítačová grafika III (NPGR010)</dc:title>
  <dc:creator>Jaroslav Křivánek</dc:creator>
  <cp:lastModifiedBy>Jaroslav Křivánek</cp:lastModifiedBy>
  <cp:revision>3029</cp:revision>
  <dcterms:created xsi:type="dcterms:W3CDTF">2006-11-17T09:10:54Z</dcterms:created>
  <dcterms:modified xsi:type="dcterms:W3CDTF">2013-10-16T08:22:00Z</dcterms:modified>
</cp:coreProperties>
</file>